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gif" ContentType="image/gif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</p:sldMasterIdLst>
  <p:notesMasterIdLst>
    <p:notesMasterId r:id="rId63"/>
  </p:notesMasterIdLst>
  <p:sldIdLst>
    <p:sldId id="256" r:id="rId2"/>
    <p:sldId id="312" r:id="rId3"/>
    <p:sldId id="282" r:id="rId4"/>
    <p:sldId id="313" r:id="rId5"/>
    <p:sldId id="314" r:id="rId6"/>
    <p:sldId id="315" r:id="rId7"/>
    <p:sldId id="281" r:id="rId8"/>
    <p:sldId id="316" r:id="rId9"/>
    <p:sldId id="283" r:id="rId10"/>
    <p:sldId id="284" r:id="rId11"/>
    <p:sldId id="285" r:id="rId12"/>
    <p:sldId id="286" r:id="rId13"/>
    <p:sldId id="321" r:id="rId14"/>
    <p:sldId id="322" r:id="rId15"/>
    <p:sldId id="287" r:id="rId16"/>
    <p:sldId id="323" r:id="rId17"/>
    <p:sldId id="289" r:id="rId18"/>
    <p:sldId id="317" r:id="rId19"/>
    <p:sldId id="318" r:id="rId20"/>
    <p:sldId id="319" r:id="rId21"/>
    <p:sldId id="324" r:id="rId22"/>
    <p:sldId id="325" r:id="rId23"/>
    <p:sldId id="290" r:id="rId24"/>
    <p:sldId id="338" r:id="rId25"/>
    <p:sldId id="291" r:id="rId26"/>
    <p:sldId id="326" r:id="rId27"/>
    <p:sldId id="294" r:id="rId28"/>
    <p:sldId id="327" r:id="rId29"/>
    <p:sldId id="295" r:id="rId30"/>
    <p:sldId id="296" r:id="rId31"/>
    <p:sldId id="328" r:id="rId32"/>
    <p:sldId id="329" r:id="rId33"/>
    <p:sldId id="297" r:id="rId34"/>
    <p:sldId id="330" r:id="rId35"/>
    <p:sldId id="299" r:id="rId36"/>
    <p:sldId id="300" r:id="rId37"/>
    <p:sldId id="298" r:id="rId38"/>
    <p:sldId id="302" r:id="rId39"/>
    <p:sldId id="303" r:id="rId40"/>
    <p:sldId id="336" r:id="rId41"/>
    <p:sldId id="337" r:id="rId42"/>
    <p:sldId id="342" r:id="rId43"/>
    <p:sldId id="304" r:id="rId44"/>
    <p:sldId id="333" r:id="rId45"/>
    <p:sldId id="334" r:id="rId46"/>
    <p:sldId id="335" r:id="rId47"/>
    <p:sldId id="331" r:id="rId48"/>
    <p:sldId id="339" r:id="rId49"/>
    <p:sldId id="340" r:id="rId50"/>
    <p:sldId id="341" r:id="rId51"/>
    <p:sldId id="344" r:id="rId52"/>
    <p:sldId id="346" r:id="rId53"/>
    <p:sldId id="308" r:id="rId54"/>
    <p:sldId id="354" r:id="rId55"/>
    <p:sldId id="353" r:id="rId56"/>
    <p:sldId id="307" r:id="rId57"/>
    <p:sldId id="306" r:id="rId58"/>
    <p:sldId id="305" r:id="rId59"/>
    <p:sldId id="309" r:id="rId60"/>
    <p:sldId id="310" r:id="rId61"/>
    <p:sldId id="280" r:id="rId6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1400" b="1" kern="1200">
        <a:solidFill>
          <a:srgbClr val="0033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D00"/>
    <a:srgbClr val="FF0000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78935" autoAdjust="0"/>
  </p:normalViewPr>
  <p:slideViewPr>
    <p:cSldViewPr>
      <p:cViewPr varScale="1">
        <p:scale>
          <a:sx n="87" d="100"/>
          <a:sy n="87" d="100"/>
        </p:scale>
        <p:origin x="211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69" Type="http://schemas.microsoft.com/office/2016/11/relationships/changesInfo" Target="changesInfos/changesInfo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n Fan" userId="28e0358839cdb750" providerId="LiveId" clId="{A318B5F3-E1F5-4EAB-955D-BD2975161853}"/>
    <pc:docChg chg="modSld">
      <pc:chgData name="Xin Fan" userId="28e0358839cdb750" providerId="LiveId" clId="{A318B5F3-E1F5-4EAB-955D-BD2975161853}" dt="2017-11-27T13:04:55.742" v="57" actId="20577"/>
      <pc:docMkLst>
        <pc:docMk/>
      </pc:docMkLst>
      <pc:sldChg chg="modSp">
        <pc:chgData name="Xin Fan" userId="28e0358839cdb750" providerId="LiveId" clId="{A318B5F3-E1F5-4EAB-955D-BD2975161853}" dt="2017-11-21T04:50:59.242" v="1" actId="20577"/>
        <pc:sldMkLst>
          <pc:docMk/>
          <pc:sldMk cId="0" sldId="281"/>
        </pc:sldMkLst>
        <pc:spChg chg="mod">
          <ac:chgData name="Xin Fan" userId="28e0358839cdb750" providerId="LiveId" clId="{A318B5F3-E1F5-4EAB-955D-BD2975161853}" dt="2017-11-21T04:50:59.242" v="1" actId="20577"/>
          <ac:spMkLst>
            <pc:docMk/>
            <pc:sldMk cId="0" sldId="281"/>
            <ac:spMk id="8195" creationId="{00000000-0000-0000-0000-000000000000}"/>
          </ac:spMkLst>
        </pc:spChg>
      </pc:sldChg>
      <pc:sldChg chg="modSp">
        <pc:chgData name="Xin Fan" userId="28e0358839cdb750" providerId="LiveId" clId="{A318B5F3-E1F5-4EAB-955D-BD2975161853}" dt="2017-11-21T04:55:42.517" v="35" actId="6549"/>
        <pc:sldMkLst>
          <pc:docMk/>
          <pc:sldMk cId="0" sldId="285"/>
        </pc:sldMkLst>
        <pc:spChg chg="mod">
          <ac:chgData name="Xin Fan" userId="28e0358839cdb750" providerId="LiveId" clId="{A318B5F3-E1F5-4EAB-955D-BD2975161853}" dt="2017-11-21T04:55:42.517" v="35" actId="6549"/>
          <ac:spMkLst>
            <pc:docMk/>
            <pc:sldMk cId="0" sldId="285"/>
            <ac:spMk id="14339" creationId="{00000000-0000-0000-0000-000000000000}"/>
          </ac:spMkLst>
        </pc:spChg>
      </pc:sldChg>
      <pc:sldChg chg="modSp">
        <pc:chgData name="Xin Fan" userId="28e0358839cdb750" providerId="LiveId" clId="{A318B5F3-E1F5-4EAB-955D-BD2975161853}" dt="2017-11-21T04:56:37.836" v="38" actId="20577"/>
        <pc:sldMkLst>
          <pc:docMk/>
          <pc:sldMk cId="0" sldId="286"/>
        </pc:sldMkLst>
        <pc:spChg chg="mod">
          <ac:chgData name="Xin Fan" userId="28e0358839cdb750" providerId="LiveId" clId="{A318B5F3-E1F5-4EAB-955D-BD2975161853}" dt="2017-11-21T04:56:37.836" v="38" actId="20577"/>
          <ac:spMkLst>
            <pc:docMk/>
            <pc:sldMk cId="0" sldId="286"/>
            <ac:spMk id="3" creationId="{00000000-0000-0000-0000-000000000000}"/>
          </ac:spMkLst>
        </pc:spChg>
      </pc:sldChg>
      <pc:sldChg chg="modSp">
        <pc:chgData name="Xin Fan" userId="28e0358839cdb750" providerId="LiveId" clId="{A318B5F3-E1F5-4EAB-955D-BD2975161853}" dt="2017-11-27T13:04:55.742" v="57" actId="20577"/>
        <pc:sldMkLst>
          <pc:docMk/>
          <pc:sldMk cId="3845584583" sldId="311"/>
        </pc:sldMkLst>
        <pc:spChg chg="mod">
          <ac:chgData name="Xin Fan" userId="28e0358839cdb750" providerId="LiveId" clId="{A318B5F3-E1F5-4EAB-955D-BD2975161853}" dt="2017-11-27T13:04:55.742" v="57" actId="20577"/>
          <ac:spMkLst>
            <pc:docMk/>
            <pc:sldMk cId="3845584583" sldId="311"/>
            <ac:spMk id="55298" creationId="{00000000-0000-0000-0000-000000000000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jpeg>
</file>

<file path=ppt/media/image10.png>
</file>

<file path=ppt/media/image11.png>
</file>

<file path=ppt/media/image13.png>
</file>

<file path=ppt/media/image14.jpeg>
</file>

<file path=ppt/media/image16.gif>
</file>

<file path=ppt/media/image17.png>
</file>

<file path=ppt/media/image18.gi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lnSpc>
                <a:spcPct val="100000"/>
              </a:lnSpc>
              <a:spcBef>
                <a:spcPct val="0"/>
              </a:spcBef>
              <a:defRPr sz="1200" b="0">
                <a:solidFill>
                  <a:schemeClr val="tx1"/>
                </a:solidFill>
                <a:latin typeface="Arial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38D1B848-B318-47F4-92F4-7B296B4CE4A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583357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Pascal" TargetMode="External"/><Relationship Id="rId4" Type="http://schemas.openxmlformats.org/officeDocument/2006/relationships/hyperlink" Target="https://baike.baidu.com/item/%E7%88%B1%E5%9B%A0%E6%96%AF%E5%9D%A6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IT%E4%BA%A7%E4%B8%9A/4415059" TargetMode="External"/><Relationship Id="rId4" Type="http://schemas.openxmlformats.org/officeDocument/2006/relationships/hyperlink" Target="https://baike.baidu.com/item/%E8%8B%B1%E7%89%B9%E5%B0%94/305730" TargetMode="External"/><Relationship Id="rId5" Type="http://schemas.openxmlformats.org/officeDocument/2006/relationships/hyperlink" Target="https://baike.baidu.com/item/%E5%AE%89%E8%BF%AA%C2%B7%E6%A0%BC%E9%B2%81%E5%A4%AB/8392221" TargetMode="External"/><Relationship Id="rId6" Type="http://schemas.openxmlformats.org/officeDocument/2006/relationships/hyperlink" Target="https://baike.baidu.com/item/%E5%BE%AE%E8%BD%AF/124767" TargetMode="External"/><Relationship Id="rId7" Type="http://schemas.openxmlformats.org/officeDocument/2006/relationships/hyperlink" Target="https://baike.baidu.com/item/%E6%AF%94%E5%B0%94%C2%B7%E7%9B%96%E8%8C%A8/83241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14AB0C1-CD1E-42C3-A5AD-E81F4756CFF8}" type="slidenum">
              <a:rPr lang="en-US" altLang="zh-CN" sz="1200" b="0" smtClean="0">
                <a:solidFill>
                  <a:schemeClr val="tx1"/>
                </a:solidFill>
              </a:rPr>
              <a:pPr/>
              <a:t>1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kumimoji="0"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66BA4E4-396C-42E1-8030-10501296A512}" type="slidenum">
              <a:rPr lang="en-US" altLang="zh-CN" sz="1200" b="0" smtClean="0">
                <a:solidFill>
                  <a:schemeClr val="tx1"/>
                </a:solidFill>
              </a:rPr>
              <a:pPr/>
              <a:t>10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536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2DE0464-AF71-4C7A-ADAB-B66DA58BAFB7}" type="slidenum">
              <a:rPr lang="en-US" altLang="zh-CN" sz="1200" b="0" smtClean="0">
                <a:solidFill>
                  <a:schemeClr val="tx1"/>
                </a:solidFill>
              </a:rPr>
              <a:pPr/>
              <a:t>11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41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C163516C-88A0-4D97-B85E-BDA7F5FBC1A3}" type="slidenum">
              <a:rPr lang="en-US" altLang="zh-CN" sz="1200" b="0" smtClean="0">
                <a:solidFill>
                  <a:schemeClr val="tx1"/>
                </a:solidFill>
              </a:rPr>
              <a:pPr/>
              <a:t>12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4F96ECC-4ACA-41CE-8E80-E5418B420D03}" type="slidenum">
              <a:rPr lang="en-US" altLang="zh-CN" sz="1200" b="0" smtClean="0">
                <a:solidFill>
                  <a:schemeClr val="tx1"/>
                </a:solidFill>
              </a:rPr>
              <a:pPr/>
              <a:t>15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150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5A9CD4B5-6FFC-45CD-8149-71157F621658}" type="slidenum">
              <a:rPr lang="en-US" altLang="zh-CN" sz="1200" b="0" smtClean="0">
                <a:solidFill>
                  <a:schemeClr val="tx1"/>
                </a:solidFill>
              </a:rPr>
              <a:pPr/>
              <a:t>16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355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2A9A3FC-967D-40BF-91F2-C0503E4193ED}" type="slidenum">
              <a:rPr lang="en-US" altLang="zh-CN" sz="1200" b="0" smtClean="0">
                <a:solidFill>
                  <a:schemeClr val="tx1"/>
                </a:solidFill>
              </a:rPr>
              <a:pPr/>
              <a:t>17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9638E91-9997-40D6-BA8F-8ABB0AC66089}" type="slidenum">
              <a:rPr lang="en-US" altLang="zh-CN" sz="1200" b="0" smtClean="0">
                <a:solidFill>
                  <a:schemeClr val="tx1"/>
                </a:solidFill>
              </a:rPr>
              <a:pPr/>
              <a:t>23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08FFAF9-BBDE-4697-B7CD-82A4AF409C6A}" type="slidenum">
              <a:rPr lang="en-US" altLang="zh-CN" sz="1200" b="0" smtClean="0">
                <a:solidFill>
                  <a:schemeClr val="tx1"/>
                </a:solidFill>
              </a:rPr>
              <a:pPr/>
              <a:t>24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08FFAF9-BBDE-4697-B7CD-82A4AF409C6A}" type="slidenum">
              <a:rPr lang="en-US" altLang="zh-CN" sz="1200" b="0" smtClean="0">
                <a:solidFill>
                  <a:schemeClr val="tx1"/>
                </a:solidFill>
              </a:rPr>
              <a:pPr/>
              <a:t>25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66B86D7-7804-4D2A-8E81-6FC7C0FEDD57}" type="slidenum">
              <a:rPr lang="en-US" altLang="zh-CN" sz="1200" b="0" smtClean="0">
                <a:solidFill>
                  <a:schemeClr val="tx1"/>
                </a:solidFill>
              </a:rPr>
              <a:pPr/>
              <a:t>26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</a:rPr>
              <a:t>凭借一句话获得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</a:rPr>
              <a:t>1984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</a:rPr>
              <a:t>图灵奖的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3"/>
              </a:rPr>
              <a:t>Pascal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3"/>
              </a:rPr>
              <a:t>之父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3"/>
              </a:rPr>
              <a:t>——Nicklaus Wirth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3"/>
              </a:rPr>
              <a:t>，让他获得图灵奖的这句话就是他提出的著名公式：“算法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3"/>
              </a:rPr>
              <a:t>+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3"/>
              </a:rPr>
              <a:t>数据结构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3"/>
              </a:rPr>
              <a:t>=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3"/>
              </a:rPr>
              <a:t>程序”。</a:t>
            </a:r>
          </a:p>
          <a:p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</a:rPr>
              <a:t>这个公式对计算机科学的影响程度足以类似物理学中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4"/>
              </a:rPr>
              <a:t>爱因斯坦的“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4"/>
              </a:rPr>
              <a:t>E=MC^2”——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4"/>
              </a:rPr>
              <a:t>一个公式展示出了程序的本质。</a:t>
            </a:r>
          </a:p>
          <a:p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E0D7B73-A55E-406C-9FE3-972A5266F711}" type="slidenum">
              <a:rPr lang="en-US" altLang="zh-CN" sz="1200" b="0" smtClean="0">
                <a:solidFill>
                  <a:schemeClr val="tx1"/>
                </a:solidFill>
              </a:rPr>
              <a:pPr/>
              <a:t>2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64AB0CDD-57C6-4BD0-8AF0-E400AF4188B9}" type="slidenum">
              <a:rPr lang="en-US" altLang="zh-CN" sz="1200" b="0" smtClean="0">
                <a:solidFill>
                  <a:schemeClr val="tx1"/>
                </a:solidFill>
              </a:rPr>
              <a:pPr/>
              <a:t>27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66B86D7-7804-4D2A-8E81-6FC7C0FEDD57}" type="slidenum">
              <a:rPr lang="en-US" altLang="zh-CN" sz="1200" b="0" smtClean="0">
                <a:solidFill>
                  <a:schemeClr val="tx1"/>
                </a:solidFill>
              </a:rPr>
              <a:pPr/>
              <a:t>28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584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77E2140-7CAC-441E-890D-97AA22B3003E}" type="slidenum">
              <a:rPr lang="en-US" altLang="zh-CN" sz="1200" b="0" smtClean="0">
                <a:solidFill>
                  <a:schemeClr val="tx1"/>
                </a:solidFill>
              </a:rPr>
              <a:pPr/>
              <a:t>29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789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98FA501-D510-4EEF-A7FC-09725BE4A64C}" type="slidenum">
              <a:rPr lang="en-US" altLang="zh-CN" sz="1200" b="0" smtClean="0">
                <a:solidFill>
                  <a:schemeClr val="tx1"/>
                </a:solidFill>
              </a:rPr>
              <a:pPr/>
              <a:t>30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994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D791AA5-E686-46D5-95F4-F8BB1EC95423}" type="slidenum">
              <a:rPr lang="en-US" altLang="zh-CN" sz="1200" b="0" smtClean="0">
                <a:solidFill>
                  <a:schemeClr val="tx1"/>
                </a:solidFill>
              </a:rPr>
              <a:pPr/>
              <a:t>33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994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D791AA5-E686-46D5-95F4-F8BB1EC95423}" type="slidenum">
              <a:rPr lang="en-US" altLang="zh-CN" sz="1200" b="0" smtClean="0">
                <a:solidFill>
                  <a:schemeClr val="tx1"/>
                </a:solidFill>
              </a:rPr>
              <a:pPr/>
              <a:t>34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301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301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C486E6E3-D646-4590-A8F9-49D3CC2930C2}" type="slidenum">
              <a:rPr lang="en-US" altLang="zh-CN" sz="1200" b="0" smtClean="0">
                <a:solidFill>
                  <a:schemeClr val="tx1"/>
                </a:solidFill>
              </a:rPr>
              <a:pPr/>
              <a:t>36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632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632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586F5E2-765B-4B3A-A7DE-CA53C14A2558}" type="slidenum">
              <a:rPr lang="en-US" altLang="zh-CN" sz="1200" b="0" smtClean="0">
                <a:solidFill>
                  <a:schemeClr val="tx1"/>
                </a:solidFill>
              </a:rPr>
              <a:pPr/>
              <a:t>42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00762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994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D791AA5-E686-46D5-95F4-F8BB1EC95423}" type="slidenum">
              <a:rPr lang="en-US" altLang="zh-CN" sz="1200" b="0" smtClean="0">
                <a:solidFill>
                  <a:schemeClr val="tx1"/>
                </a:solidFill>
              </a:rPr>
              <a:pPr/>
              <a:t>49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970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8C8940E-19F2-43D8-AECA-EEBA7443DDD0}" type="slidenum">
              <a:rPr lang="en-US" altLang="zh-CN" sz="1200" b="0" smtClean="0">
                <a:solidFill>
                  <a:schemeClr val="tx1"/>
                </a:solidFill>
              </a:rPr>
              <a:pPr/>
              <a:t>50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71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E0D7B73-A55E-406C-9FE3-972A5266F711}" type="slidenum">
              <a:rPr lang="en-US" altLang="zh-CN" sz="1200" b="0" smtClean="0">
                <a:solidFill>
                  <a:schemeClr val="tx1"/>
                </a:solidFill>
              </a:rPr>
              <a:pPr/>
              <a:t>3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6323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6324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586F5E2-765B-4B3A-A7DE-CA53C14A2558}" type="slidenum">
              <a:rPr lang="en-US" altLang="zh-CN" sz="1200" b="0" smtClean="0">
                <a:solidFill>
                  <a:schemeClr val="tx1"/>
                </a:solidFill>
              </a:rPr>
              <a:pPr/>
              <a:t>61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68C2FD41-A4DF-4AB8-8AFF-21C2A541A283}" type="slidenum">
              <a:rPr lang="en-US" altLang="zh-CN" sz="1200" b="0" smtClean="0">
                <a:solidFill>
                  <a:schemeClr val="tx1"/>
                </a:solidFill>
              </a:rPr>
              <a:pPr/>
              <a:t>4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68C2FD41-A4DF-4AB8-8AFF-21C2A541A283}" type="slidenum">
              <a:rPr lang="en-US" altLang="zh-CN" sz="1200" b="0" smtClean="0">
                <a:solidFill>
                  <a:schemeClr val="tx1"/>
                </a:solidFill>
              </a:rPr>
              <a:pPr/>
              <a:t>5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4578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</a:rPr>
              <a:t>安迪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</a:rPr>
              <a:t>-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</a:rPr>
              <a:t>比尔定理 （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</a:rPr>
              <a:t>Andy and Bill’s Law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</a:rPr>
              <a:t>）</a:t>
            </a:r>
          </a:p>
          <a:p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3"/>
              </a:rPr>
              <a:t>IT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3"/>
              </a:rPr>
              <a:t>产业中软件和硬件升级换代关系的一个概括。安迪指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4"/>
              </a:rPr>
              <a:t>英特尔前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4"/>
              </a:rPr>
              <a:t>CEO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</a:rPr>
              <a:t> Andy Grove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5"/>
              </a:rPr>
              <a:t>，比尔指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6"/>
              </a:rPr>
              <a:t>微软前任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6"/>
              </a:rPr>
              <a:t>CEO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7"/>
              </a:rPr>
              <a:t>比尔</a:t>
            </a:r>
            <a:r>
              <a:rPr kumimoji="1" lang="en-US" altLang="zh-CN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7"/>
              </a:rPr>
              <a:t>·</a:t>
            </a:r>
            <a:r>
              <a:rPr kumimoji="1" lang="zh-CN" altLang="en-US" sz="1200" kern="1200" dirty="0" smtClean="0">
                <a:solidFill>
                  <a:schemeClr val="tx1"/>
                </a:solidFill>
                <a:latin typeface="Arial" charset="0"/>
                <a:ea typeface="宋体" charset="-122"/>
                <a:cs typeface="宋体" charset="0"/>
                <a:hlinkClick r:id="rId7"/>
              </a:rPr>
              <a:t>盖茨，这句话的意思是，硬件提高的性能，很快被软件消耗掉了。</a:t>
            </a:r>
            <a:endParaRPr lang="zh-CN" altLang="en-US" dirty="0">
              <a:latin typeface="Times New Roman" charset="0"/>
              <a:ea typeface="宋体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9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220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68C2FD41-A4DF-4AB8-8AFF-21C2A541A283}" type="slidenum">
              <a:rPr lang="en-US" altLang="zh-CN" sz="1200" b="0" smtClean="0">
                <a:solidFill>
                  <a:schemeClr val="tx1"/>
                </a:solidFill>
              </a:rPr>
              <a:pPr/>
              <a:t>7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  <a:buFont typeface="Wingdings" charset="0"/>
              <a:buChar char="Ø"/>
            </a:pPr>
            <a:r>
              <a:rPr lang="zh-CN" altLang="en-US" dirty="0" smtClean="0">
                <a:solidFill>
                  <a:srgbClr val="0000FF"/>
                </a:solidFill>
                <a:latin typeface="楷体_GB2312" charset="0"/>
                <a:ea typeface="楷体_GB2312" charset="0"/>
                <a:cs typeface="楷体_GB2312" charset="0"/>
              </a:rPr>
              <a:t>内存的概念</a:t>
            </a:r>
          </a:p>
          <a:p>
            <a:pPr>
              <a:buFont typeface="Arial" charset="0"/>
              <a:buChar char="•"/>
            </a:pPr>
            <a:r>
              <a:rPr lang="zh-CN" altLang="en-US" sz="1200" dirty="0" smtClean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内部存储器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( </a:t>
            </a:r>
            <a:r>
              <a:rPr lang="en-US" altLang="zh-CN" sz="1200" dirty="0" err="1" smtClean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Memeory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 )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是由存储单元组成的。它的特点是存储单元是线性连续的。</a:t>
            </a:r>
          </a:p>
          <a:p>
            <a:pPr>
              <a:buFont typeface="Arial" charset="0"/>
              <a:buChar char="•"/>
            </a:pPr>
            <a:r>
              <a:rPr lang="zh-CN" altLang="en-US" sz="1200" dirty="0" smtClean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 存储单元的最小单位是字节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Byte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 charset="0"/>
                <a:cs typeface="Times New Roman" charset="0"/>
              </a:rPr>
              <a:t>。</a:t>
            </a:r>
            <a:endParaRPr lang="en-US" altLang="zh-CN" dirty="0" smtClean="0">
              <a:solidFill>
                <a:schemeClr val="tx1"/>
              </a:solidFill>
              <a:latin typeface="Times New Roman" charset="0"/>
              <a:cs typeface="Times New Roman" charset="0"/>
            </a:endParaRPr>
          </a:p>
          <a:p>
            <a:pPr>
              <a:buFont typeface="Wingdings" charset="0"/>
              <a:buChar char="Ø"/>
            </a:pPr>
            <a:endParaRPr lang="en-US" altLang="zh-CN" dirty="0" smtClean="0">
              <a:solidFill>
                <a:schemeClr val="tx1"/>
              </a:solidFill>
              <a:latin typeface="Times New Roman" charset="0"/>
              <a:cs typeface="Times New Roman" charset="0"/>
            </a:endParaRPr>
          </a:p>
          <a:p>
            <a:pPr>
              <a:buFont typeface="Wingdings" charset="0"/>
              <a:buChar char="Ø"/>
            </a:pPr>
            <a:endParaRPr lang="en-US" altLang="zh-CN" sz="800" dirty="0" smtClean="0">
              <a:solidFill>
                <a:schemeClr val="tx1"/>
              </a:solidFill>
              <a:latin typeface="Times New Roman" charset="0"/>
              <a:cs typeface="Times New Roman" charset="0"/>
            </a:endParaRPr>
          </a:p>
          <a:p>
            <a:pPr>
              <a:spcBef>
                <a:spcPct val="0"/>
              </a:spcBef>
              <a:buFont typeface="Wingdings" charset="0"/>
              <a:buChar char="Ø"/>
            </a:pPr>
            <a:r>
              <a:rPr lang="zh-CN" altLang="en-US" dirty="0" smtClean="0">
                <a:solidFill>
                  <a:srgbClr val="0000FF"/>
                </a:solidFill>
                <a:latin typeface="楷体_GB2312" charset="0"/>
                <a:cs typeface="Times New Roman" charset="0"/>
              </a:rPr>
              <a:t>地址的概念</a:t>
            </a:r>
          </a:p>
          <a:p>
            <a:pPr>
              <a:buFont typeface="Arial" charset="0"/>
              <a:buChar char="•"/>
            </a:pPr>
            <a:r>
              <a:rPr lang="zh-CN" altLang="en-US" sz="1200" dirty="0" smtClean="0">
                <a:solidFill>
                  <a:schemeClr val="tx1"/>
                </a:solidFill>
                <a:latin typeface="Times New Roman" charset="0"/>
              </a:rPr>
              <a:t>为了访问内存中的某个存储单元要为它编号，这种编号称为内存地址</a:t>
            </a:r>
            <a:r>
              <a:rPr lang="en-US" altLang="zh-CN" sz="1200" dirty="0" smtClean="0">
                <a:solidFill>
                  <a:schemeClr val="tx1"/>
                </a:solidFill>
                <a:latin typeface="Times New Roman" charset="0"/>
              </a:rPr>
              <a:t>Address</a:t>
            </a:r>
            <a:r>
              <a:rPr lang="zh-CN" altLang="en-US" sz="1200" dirty="0" smtClean="0">
                <a:solidFill>
                  <a:schemeClr val="tx1"/>
                </a:solidFill>
                <a:latin typeface="Times New Roman" charset="0"/>
              </a:rPr>
              <a:t>。</a:t>
            </a:r>
          </a:p>
          <a:p>
            <a:pPr>
              <a:buFont typeface="Arial" charset="0"/>
              <a:buChar char="•"/>
            </a:pPr>
            <a:r>
              <a:rPr lang="zh-CN" altLang="en-US" sz="1200" dirty="0" smtClean="0">
                <a:solidFill>
                  <a:schemeClr val="tx1"/>
                </a:solidFill>
                <a:latin typeface="Times New Roman" charset="0"/>
              </a:rPr>
              <a:t>通过地址就能够访问该地址所标识的存储单元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D1B848-B318-47F4-92F4-7B296B4CE4AE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06530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B0262CC-4FCF-4A35-8B0D-C55DE771BE7C}" type="slidenum">
              <a:rPr lang="en-US" altLang="zh-CN" sz="1200" b="0" smtClean="0">
                <a:solidFill>
                  <a:schemeClr val="tx1"/>
                </a:solidFill>
              </a:rPr>
              <a:pPr/>
              <a:t>9</a:t>
            </a:fld>
            <a:endParaRPr lang="en-US" altLang="zh-CN" sz="1200" b="0">
              <a:solidFill>
                <a:schemeClr val="tx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 userDrawn="1"/>
        </p:nvSpPr>
        <p:spPr bwMode="auto">
          <a:xfrm>
            <a:off x="684213" y="2128838"/>
            <a:ext cx="7769225" cy="1471612"/>
          </a:xfrm>
          <a:prstGeom prst="rect">
            <a:avLst/>
          </a:prstGeom>
          <a:solidFill>
            <a:srgbClr val="003366"/>
          </a:solidFill>
          <a:ln>
            <a:noFill/>
          </a:ln>
          <a:effectLst>
            <a:outerShdw dist="107763" dir="2700000" algn="ctr" rotWithShape="0">
              <a:srgbClr val="808080">
                <a:alpha val="50000"/>
              </a:srgbClr>
            </a:outerShdw>
          </a:effectLst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endParaRPr lang="zh-CN" altLang="en-US" sz="320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5" name="Rectangle 8"/>
          <p:cNvSpPr>
            <a:spLocks noChangeArrowheads="1"/>
          </p:cNvSpPr>
          <p:nvPr userDrawn="1"/>
        </p:nvSpPr>
        <p:spPr bwMode="auto">
          <a:xfrm>
            <a:off x="1371600" y="3886200"/>
            <a:ext cx="6400800" cy="19812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  <a:buFont typeface="Wingdings" panose="05000000000000000000" pitchFamily="2" charset="2"/>
              <a:buNone/>
              <a:defRPr/>
            </a:pPr>
            <a:endParaRPr lang="zh-CN" altLang="en-US" sz="1600"/>
          </a:p>
        </p:txBody>
      </p:sp>
      <p:sp>
        <p:nvSpPr>
          <p:cNvPr id="6" name="Rectangle 9"/>
          <p:cNvSpPr>
            <a:spLocks noChangeArrowheads="1"/>
          </p:cNvSpPr>
          <p:nvPr userDrawn="1"/>
        </p:nvSpPr>
        <p:spPr bwMode="auto">
          <a:xfrm>
            <a:off x="0" y="0"/>
            <a:ext cx="9144000" cy="914400"/>
          </a:xfrm>
          <a:prstGeom prst="rect">
            <a:avLst/>
          </a:prstGeom>
          <a:solidFill>
            <a:srgbClr val="00336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defRPr/>
            </a:pPr>
            <a:endParaRPr lang="zh-CN" altLang="en-US"/>
          </a:p>
        </p:txBody>
      </p:sp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0" y="6286500"/>
            <a:ext cx="9144000" cy="0"/>
          </a:xfrm>
          <a:prstGeom prst="line">
            <a:avLst/>
          </a:prstGeom>
          <a:noFill/>
          <a:ln w="381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8" name="Picture 17" descr="dut_logo_new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600" y="6337300"/>
            <a:ext cx="5334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1600"/>
            </a:lvl1pPr>
          </a:lstStyle>
          <a:p>
            <a:r>
              <a:rPr lang="en-US" altLang="zh-CN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688237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285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0850" y="76200"/>
            <a:ext cx="2190750" cy="6096000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76200"/>
            <a:ext cx="6419850" cy="6096000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218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76200"/>
            <a:ext cx="8763000" cy="685800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676400" y="1066800"/>
            <a:ext cx="3581400" cy="5105400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410200" y="1066800"/>
            <a:ext cx="3581400" cy="2476500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5410200" y="3695700"/>
            <a:ext cx="3581400" cy="2476500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6140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76200"/>
            <a:ext cx="8763000" cy="685800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676400" y="1066800"/>
            <a:ext cx="3581400" cy="5105400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0200" y="1066800"/>
            <a:ext cx="3581400" cy="5105400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13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684213" y="979488"/>
            <a:ext cx="7981950" cy="5257800"/>
          </a:xfrm>
        </p:spPr>
        <p:txBody>
          <a:bodyPr/>
          <a:lstStyle>
            <a:lvl1pPr marL="457200" indent="-457200">
              <a:buFont typeface="Wingdings" pitchFamily="2" charset="2"/>
              <a:buChar char="Ø"/>
              <a:defRPr/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xfrm>
            <a:off x="6011863" y="6497638"/>
            <a:ext cx="2952750" cy="360362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C程序设计快速进阶大学教程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dt" sz="half" idx="11"/>
          </p:nvPr>
        </p:nvSpPr>
        <p:spPr>
          <a:xfrm>
            <a:off x="755650" y="6524625"/>
            <a:ext cx="1295400" cy="1238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6B82EC-68D9-B24C-BDC6-3A7AB3F87C4B}" type="datetime1">
              <a:rPr lang="zh-CN" altLang="en-US"/>
              <a:pPr>
                <a:defRPr/>
              </a:pPr>
              <a:t>2019/11/14</a:t>
            </a:fld>
            <a:endParaRPr lang="en-US" altLang="zh-CN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3132138" y="6481763"/>
            <a:ext cx="2133600" cy="376237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1ACE71-7085-3846-B221-B4BF0B4933F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27226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itchFamily="18" charset="0"/>
                <a:ea typeface="楷体" pitchFamily="49" charset="-122"/>
                <a:cs typeface="Times New Roman" pitchFamily="18" charset="0"/>
              </a:defRPr>
            </a:lvl1pPr>
          </a:lstStyle>
          <a:p>
            <a:r>
              <a:rPr lang="en-US" altLang="zh-CN"/>
              <a:t>Click to edit Master title style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6720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5533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1066800"/>
            <a:ext cx="35814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0200" y="1066800"/>
            <a:ext cx="35814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8170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119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0668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0330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8208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altLang="zh-CN" noProof="0"/>
              <a:t>Click icon to add picture</a:t>
            </a:r>
            <a:endParaRPr lang="zh-CN" alt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01384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7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00336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defRPr/>
            </a:pPr>
            <a:r>
              <a:rPr lang="en-US" altLang="zh-CN"/>
              <a:t>qwertyu</a:t>
            </a:r>
            <a:endParaRPr lang="zh-CN" altLang="en-US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76200"/>
            <a:ext cx="80010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990600"/>
            <a:ext cx="8610600" cy="563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</p:txBody>
      </p:sp>
      <p:pic>
        <p:nvPicPr>
          <p:cNvPr id="1029" name="Picture 17" descr="dut_logo_new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5163" y="0"/>
            <a:ext cx="85883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  <p:sldLayoutId id="2147483884" r:id="rId12"/>
    <p:sldLayoutId id="2147483885" r:id="rId13"/>
    <p:sldLayoutId id="2147483887" r:id="rId14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Times New Roman" pitchFamily="18" charset="0"/>
          <a:ea typeface="宋体" charset="0"/>
          <a:cs typeface="Times New Roman" pitchFamily="18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Times New Roman" pitchFamily="18" charset="0"/>
          <a:ea typeface="宋体" charset="0"/>
          <a:cs typeface="Times New Roman" pitchFamily="18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Times New Roman" pitchFamily="18" charset="0"/>
          <a:ea typeface="宋体" charset="0"/>
          <a:cs typeface="Times New Roman" pitchFamily="18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Times New Roman" pitchFamily="18" charset="0"/>
          <a:ea typeface="宋体" charset="0"/>
          <a:cs typeface="Times New Roman" pitchFamily="18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Times New Roman" pitchFamily="18" charset="0"/>
          <a:ea typeface="宋体" charset="0"/>
          <a:cs typeface="Times New Roman" pitchFamily="18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宋体" charset="-122"/>
          <a:ea typeface="宋体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宋体" charset="-122"/>
          <a:ea typeface="宋体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宋体" charset="-122"/>
          <a:ea typeface="宋体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宋体" charset="-122"/>
          <a:ea typeface="宋体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Wingdings" panose="05000000000000000000" pitchFamily="2" charset="2"/>
        <a:buChar char="Ø"/>
        <a:defRPr sz="2400" b="1">
          <a:solidFill>
            <a:srgbClr val="003366"/>
          </a:solidFill>
          <a:latin typeface="Times New Roman" pitchFamily="18" charset="0"/>
          <a:ea typeface="宋体" charset="0"/>
          <a:cs typeface="Times New Roman" pitchFamily="18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Wingdings" panose="05000000000000000000" pitchFamily="2" charset="2"/>
        <a:buChar char="Ø"/>
        <a:defRPr sz="2000" b="1">
          <a:solidFill>
            <a:srgbClr val="003366"/>
          </a:solidFill>
          <a:latin typeface="Times New Roman" pitchFamily="18" charset="0"/>
          <a:ea typeface="Times New Roman" charset="0"/>
          <a:cs typeface="Times New Roman" pitchFamily="18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3366"/>
        </a:buClr>
        <a:buFont typeface="Wingdings" panose="05000000000000000000" pitchFamily="2" charset="2"/>
        <a:buChar char="Ø"/>
        <a:defRPr b="1">
          <a:solidFill>
            <a:srgbClr val="003366"/>
          </a:solidFill>
          <a:latin typeface="Times New Roman" pitchFamily="18" charset="0"/>
          <a:ea typeface="Times New Roman" charset="0"/>
          <a:cs typeface="Times New Roman" pitchFamily="18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楷体" panose="02010609060101010101" pitchFamily="49" charset="-122"/>
          <a:cs typeface="楷体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楷体" panose="02010609060101010101" pitchFamily="49" charset="-122"/>
          <a:cs typeface="楷体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echcn.com.cn/uploads/200905/1242833993rqwFSBaj.jpg" TargetMode="External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google.cn/imgres?imgurl=http://www.ccmedu.com/blog/UploadFile/UploadFace/1296_81544602456.jpg&amp;imgrefurl=http://www.ccmedu.com/blog/group.asp?gid=16&amp;h=701&amp;w=580&amp;sz=84&amp;tbnid=uCvJ7jAGaj0q_M:&amp;tbnh=140&amp;tbnw=116&amp;prev=/images?q=%E4%B8%80%E4%BC%91%E5%9B%BE%E7%89%87&amp;hl=zh-CN&amp;usg=__nhwBozPM-EyB7UefLDYZUYg7Ofs=&amp;ei=kD60SvrfFo2Q6AOju8jgCQ&amp;sa=X&amp;oi=image_result&amp;resnum=2&amp;ct=image" TargetMode="External"/><Relationship Id="rId3" Type="http://schemas.openxmlformats.org/officeDocument/2006/relationships/image" Target="../media/image14.jpe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4" Type="http://schemas.openxmlformats.org/officeDocument/2006/relationships/oleObject" Target="../embeddings/oleObject2.bin"/><Relationship Id="rId5" Type="http://schemas.openxmlformats.org/officeDocument/2006/relationships/image" Target="../media/image15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gi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8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zh-CN" sz="4800" b="0">
                <a:latin typeface="Arial" panose="020B0604020202020204" pitchFamily="34" charset="0"/>
                <a:ea typeface="楷体_GB2312" charset="-122"/>
              </a:rPr>
              <a:t>Chap 5: Pointers and Arrays</a:t>
            </a:r>
            <a:endParaRPr lang="zh-CN" altLang="en-US" sz="4800" b="0">
              <a:latin typeface="Arial" panose="020B0604020202020204" pitchFamily="34" charset="0"/>
              <a:ea typeface="楷体_GB2312" charset="-122"/>
            </a:endParaRPr>
          </a:p>
        </p:txBody>
      </p:sp>
      <p:sp>
        <p:nvSpPr>
          <p:cNvPr id="4099" name="Rectangle 9"/>
          <p:cNvSpPr>
            <a:spLocks noGrp="1" noChangeArrowheads="1"/>
          </p:cNvSpPr>
          <p:nvPr>
            <p:ph type="subTitle" idx="1"/>
          </p:nvPr>
        </p:nvSpPr>
        <p:spPr>
          <a:xfrm>
            <a:off x="1143000" y="4419600"/>
            <a:ext cx="7391400" cy="1447800"/>
          </a:xfrm>
        </p:spPr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altLang="zh-CN" sz="4400" b="0">
                <a:latin typeface="Arial" panose="020B0604020202020204" pitchFamily="34" charset="0"/>
                <a:ea typeface="楷体_GB2312" charset="-122"/>
              </a:rPr>
              <a:t>Lecture1: Pointers and 1D array </a:t>
            </a:r>
            <a:endParaRPr lang="zh-CN" altLang="en-US" sz="2800"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Pointer declaration and initialization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ea typeface="宋体" panose="02010600030101010101" pitchFamily="2" charset="-122"/>
              </a:rPr>
              <a:t>General form</a:t>
            </a:r>
          </a:p>
          <a:p>
            <a:pPr marL="457200" lvl="1" indent="0">
              <a:buFont typeface="Wingdings" panose="05000000000000000000" pitchFamily="2" charset="2"/>
              <a:buNone/>
            </a:pPr>
            <a:r>
              <a:rPr lang="en-US" altLang="zh-CN" sz="2400" dirty="0">
                <a:ea typeface="宋体" panose="02010600030101010101" pitchFamily="2" charset="-122"/>
              </a:rPr>
              <a:t>				</a:t>
            </a:r>
          </a:p>
          <a:p>
            <a:pPr marL="457200" lvl="1" indent="0">
              <a:buFont typeface="Wingdings" panose="05000000000000000000" pitchFamily="2" charset="2"/>
              <a:buNone/>
            </a:pPr>
            <a:r>
              <a:rPr lang="en-US" altLang="zh-CN" sz="2400" dirty="0">
                <a:ea typeface="宋体" panose="02010600030101010101" pitchFamily="2" charset="-122"/>
              </a:rPr>
              <a:t>		</a:t>
            </a:r>
            <a:r>
              <a:rPr lang="en-US" altLang="zh-CN" sz="2400" dirty="0" err="1">
                <a:ea typeface="宋体" panose="02010600030101010101" pitchFamily="2" charset="-122"/>
              </a:rPr>
              <a:t>data_type</a:t>
            </a:r>
            <a:r>
              <a:rPr lang="en-US" altLang="zh-CN" sz="2400" dirty="0">
                <a:ea typeface="宋体" panose="02010600030101010101" pitchFamily="2" charset="-122"/>
              </a:rPr>
              <a:t> *</a:t>
            </a:r>
            <a:r>
              <a:rPr lang="en-US" altLang="zh-CN" sz="2400" dirty="0" err="1">
                <a:ea typeface="宋体" panose="02010600030101010101" pitchFamily="2" charset="-122"/>
              </a:rPr>
              <a:t>pt_name</a:t>
            </a:r>
            <a:r>
              <a:rPr lang="en-US" altLang="zh-CN" sz="2400" dirty="0">
                <a:ea typeface="宋体" panose="02010600030101010101" pitchFamily="2" charset="-122"/>
              </a:rPr>
              <a:t>;</a:t>
            </a:r>
          </a:p>
          <a:p>
            <a:pPr marL="457200" lvl="1" indent="0">
              <a:buFont typeface="Wingdings" panose="05000000000000000000" pitchFamily="2" charset="2"/>
              <a:buNone/>
            </a:pPr>
            <a:endParaRPr kumimoji="1" lang="en-US" altLang="zh-CN" sz="2400" dirty="0">
              <a:ea typeface="宋体" panose="02010600030101010101" pitchFamily="2" charset="-122"/>
            </a:endParaRPr>
          </a:p>
          <a:p>
            <a:pPr marL="457200" lvl="1" indent="0">
              <a:buFont typeface="Wingdings" panose="05000000000000000000" pitchFamily="2" charset="2"/>
              <a:buNone/>
            </a:pPr>
            <a:endParaRPr kumimoji="1" lang="en-US" altLang="zh-CN" sz="2400" dirty="0">
              <a:ea typeface="宋体" panose="02010600030101010101" pitchFamily="2" charset="-122"/>
            </a:endParaRPr>
          </a:p>
          <a:p>
            <a:pPr marL="457200" lvl="1" indent="0">
              <a:buFont typeface="Wingdings" panose="05000000000000000000" pitchFamily="2" charset="2"/>
              <a:buNone/>
            </a:pPr>
            <a:endParaRPr kumimoji="1" lang="en-US" altLang="zh-CN" sz="2400" dirty="0">
              <a:ea typeface="宋体" panose="02010600030101010101" pitchFamily="2" charset="-122"/>
            </a:endParaRPr>
          </a:p>
          <a:p>
            <a:r>
              <a:rPr kumimoji="1" lang="en-US" altLang="zh-CN" dirty="0">
                <a:ea typeface="宋体" panose="02010600030101010101" pitchFamily="2" charset="-122"/>
              </a:rPr>
              <a:t>Example: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*p = &amp;quantity; </a:t>
            </a:r>
          </a:p>
          <a:p>
            <a:pPr marL="457200" lvl="1" indent="0">
              <a:buFont typeface="Wingdings" panose="05000000000000000000" pitchFamily="2" charset="2"/>
              <a:buNone/>
            </a:pPr>
            <a:r>
              <a:rPr kumimoji="1" lang="en-US" altLang="zh-CN" sz="2400" dirty="0">
                <a:ea typeface="宋体" panose="02010600030101010101" pitchFamily="2" charset="-122"/>
              </a:rPr>
              <a:t>	</a:t>
            </a:r>
          </a:p>
          <a:p>
            <a:pPr>
              <a:buFont typeface="Wingdings" panose="05000000000000000000" pitchFamily="2" charset="2"/>
              <a:buNone/>
            </a:pP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3990975" y="2674938"/>
            <a:ext cx="5076825" cy="707886"/>
          </a:xfrm>
          <a:prstGeom prst="wedgeRectCallout">
            <a:avLst>
              <a:gd name="adj1" fmla="val -56169"/>
              <a:gd name="adj2" fmla="val -109878"/>
            </a:avLst>
          </a:pr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2000" b="0" i="1" kern="0" dirty="0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The * tells that the variable </a:t>
            </a:r>
            <a:r>
              <a:rPr lang="en-US" altLang="zh-CN" sz="2000" b="0" i="1" kern="0" dirty="0" smtClean="0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is </a:t>
            </a:r>
            <a:r>
              <a:rPr lang="en-US" altLang="zh-CN" sz="2000" b="0" i="1" kern="0" dirty="0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a pointer variable</a:t>
            </a:r>
          </a:p>
        </p:txBody>
      </p:sp>
      <p:sp>
        <p:nvSpPr>
          <p:cNvPr id="8" name="AutoShape 5"/>
          <p:cNvSpPr>
            <a:spLocks noChangeArrowheads="1"/>
          </p:cNvSpPr>
          <p:nvPr/>
        </p:nvSpPr>
        <p:spPr bwMode="auto">
          <a:xfrm>
            <a:off x="246063" y="2590800"/>
            <a:ext cx="3563937" cy="830997"/>
          </a:xfrm>
          <a:prstGeom prst="wedgeRectCallout">
            <a:avLst>
              <a:gd name="adj1" fmla="val 71381"/>
              <a:gd name="adj2" fmla="val -87849"/>
            </a:avLst>
          </a:pr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2000" b="0" i="1" kern="0" dirty="0" err="1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pt_name</a:t>
            </a:r>
            <a:r>
              <a:rPr lang="en-US" altLang="zh-CN" sz="2800" b="0" kern="0" dirty="0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 </a:t>
            </a:r>
            <a:r>
              <a:rPr lang="en-US" altLang="zh-CN" sz="2000" b="0" i="1" kern="0" dirty="0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needs</a:t>
            </a:r>
            <a:r>
              <a:rPr lang="en-US" altLang="zh-CN" sz="2800" b="0" kern="0" dirty="0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 </a:t>
            </a:r>
            <a:r>
              <a:rPr lang="en-US" altLang="zh-CN" sz="2000" b="0" i="1" kern="0" dirty="0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a memory location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2590800" y="846138"/>
            <a:ext cx="4572000" cy="707886"/>
          </a:xfrm>
          <a:prstGeom prst="wedgeRectCallout">
            <a:avLst>
              <a:gd name="adj1" fmla="val -40191"/>
              <a:gd name="adj2" fmla="val 94534"/>
            </a:avLst>
          </a:pr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2000" b="0" i="1" kern="0" dirty="0" err="1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pt_name</a:t>
            </a:r>
            <a:r>
              <a:rPr lang="en-US" altLang="zh-CN" sz="2000" b="0" kern="0" dirty="0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 points to  a variable of type </a:t>
            </a:r>
            <a:r>
              <a:rPr lang="en-US" altLang="zh-CN" sz="2000" b="0" kern="0" dirty="0" err="1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data_type</a:t>
            </a:r>
            <a:endParaRPr lang="en-US" altLang="zh-CN" sz="2000" b="0" kern="0" dirty="0">
              <a:solidFill>
                <a:sysClr val="windowText" lastClr="000000"/>
              </a:solidFill>
              <a:latin typeface="Verdana" charset="0"/>
              <a:ea typeface="宋体" charset="0"/>
              <a:cs typeface="宋体" charset="0"/>
            </a:endParaRPr>
          </a:p>
        </p:txBody>
      </p:sp>
      <p:graphicFrame>
        <p:nvGraphicFramePr>
          <p:cNvPr id="10" name="Group 71"/>
          <p:cNvGraphicFramePr>
            <a:graphicFrameLocks/>
          </p:cNvGraphicFramePr>
          <p:nvPr/>
        </p:nvGraphicFramePr>
        <p:xfrm>
          <a:off x="5781675" y="4059238"/>
          <a:ext cx="2159000" cy="2646364"/>
        </p:xfrm>
        <a:graphic>
          <a:graphicData uri="http://schemas.openxmlformats.org/drawingml/2006/table">
            <a:tbl>
              <a:tblPr/>
              <a:tblGrid>
                <a:gridCol w="2159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02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alt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318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alt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22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alt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318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alt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302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alt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309" name="Rectangle 61"/>
          <p:cNvSpPr>
            <a:spLocks noChangeArrowheads="1"/>
          </p:cNvSpPr>
          <p:nvPr/>
        </p:nvSpPr>
        <p:spPr bwMode="auto">
          <a:xfrm>
            <a:off x="7991475" y="4038600"/>
            <a:ext cx="3778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0</a:t>
            </a:r>
          </a:p>
        </p:txBody>
      </p:sp>
      <p:sp>
        <p:nvSpPr>
          <p:cNvPr id="12310" name="Rectangle 62"/>
          <p:cNvSpPr>
            <a:spLocks noChangeArrowheads="1"/>
          </p:cNvSpPr>
          <p:nvPr/>
        </p:nvSpPr>
        <p:spPr bwMode="auto">
          <a:xfrm>
            <a:off x="7991475" y="4572000"/>
            <a:ext cx="3778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1</a:t>
            </a:r>
          </a:p>
        </p:txBody>
      </p:sp>
      <p:sp>
        <p:nvSpPr>
          <p:cNvPr id="12311" name="Rectangle 65"/>
          <p:cNvSpPr>
            <a:spLocks noChangeArrowheads="1"/>
          </p:cNvSpPr>
          <p:nvPr/>
        </p:nvSpPr>
        <p:spPr bwMode="auto">
          <a:xfrm>
            <a:off x="8067675" y="5029200"/>
            <a:ext cx="2952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.</a:t>
            </a:r>
          </a:p>
        </p:txBody>
      </p:sp>
      <p:sp>
        <p:nvSpPr>
          <p:cNvPr id="12312" name="Rectangle 66"/>
          <p:cNvSpPr>
            <a:spLocks noChangeArrowheads="1"/>
          </p:cNvSpPr>
          <p:nvPr/>
        </p:nvSpPr>
        <p:spPr bwMode="auto">
          <a:xfrm>
            <a:off x="8067675" y="5715000"/>
            <a:ext cx="2952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.</a:t>
            </a:r>
          </a:p>
        </p:txBody>
      </p:sp>
      <p:sp>
        <p:nvSpPr>
          <p:cNvPr id="12313" name="Rectangle 68"/>
          <p:cNvSpPr>
            <a:spLocks noChangeArrowheads="1"/>
          </p:cNvSpPr>
          <p:nvPr/>
        </p:nvSpPr>
        <p:spPr bwMode="auto">
          <a:xfrm>
            <a:off x="7991475" y="6248400"/>
            <a:ext cx="11525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2</a:t>
            </a:r>
            <a:r>
              <a:rPr lang="en-US" altLang="zh-CN" b="0" baseline="30000">
                <a:latin typeface="Verdana" panose="020B0604030504040204" pitchFamily="34" charset="0"/>
              </a:rPr>
              <a:t>32</a:t>
            </a:r>
            <a:r>
              <a:rPr lang="en-US" altLang="zh-CN" b="0">
                <a:latin typeface="Verdana" panose="020B0604030504040204" pitchFamily="34" charset="0"/>
              </a:rPr>
              <a:t>-1</a:t>
            </a:r>
          </a:p>
        </p:txBody>
      </p:sp>
      <p:sp>
        <p:nvSpPr>
          <p:cNvPr id="12314" name="矩形 15"/>
          <p:cNvSpPr>
            <a:spLocks noChangeArrowheads="1"/>
          </p:cNvSpPr>
          <p:nvPr/>
        </p:nvSpPr>
        <p:spPr bwMode="auto">
          <a:xfrm>
            <a:off x="6543675" y="4572000"/>
            <a:ext cx="80021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dirty="0" smtClean="0"/>
              <a:t>1024</a:t>
            </a:r>
            <a:endParaRPr lang="zh-CN" altLang="en-US" sz="1400" dirty="0">
              <a:latin typeface="Arial" panose="020B0604020202020204" pitchFamily="34" charset="0"/>
            </a:endParaRPr>
          </a:p>
        </p:txBody>
      </p:sp>
      <p:sp>
        <p:nvSpPr>
          <p:cNvPr id="17" name="椭圆 16"/>
          <p:cNvSpPr>
            <a:spLocks noChangeArrowheads="1"/>
          </p:cNvSpPr>
          <p:nvPr/>
        </p:nvSpPr>
        <p:spPr bwMode="auto">
          <a:xfrm>
            <a:off x="7915275" y="4572000"/>
            <a:ext cx="533400" cy="457200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>
            <a:off x="6543675" y="5634038"/>
            <a:ext cx="3381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/>
              <a:t>1</a:t>
            </a: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5781675" y="5638800"/>
            <a:ext cx="2133600" cy="533400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1" name="Rectangle 62"/>
          <p:cNvSpPr>
            <a:spLocks noChangeArrowheads="1"/>
          </p:cNvSpPr>
          <p:nvPr/>
        </p:nvSpPr>
        <p:spPr bwMode="auto">
          <a:xfrm>
            <a:off x="4191000" y="4572000"/>
            <a:ext cx="14589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quantity</a:t>
            </a:r>
          </a:p>
        </p:txBody>
      </p:sp>
      <p:sp>
        <p:nvSpPr>
          <p:cNvPr id="32" name="Rectangle 62"/>
          <p:cNvSpPr>
            <a:spLocks noChangeArrowheads="1"/>
          </p:cNvSpPr>
          <p:nvPr/>
        </p:nvSpPr>
        <p:spPr bwMode="auto">
          <a:xfrm>
            <a:off x="4267200" y="5562600"/>
            <a:ext cx="3762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7" grpId="0" animBg="1"/>
      <p:bldP spid="18" grpId="0"/>
      <p:bldP spid="19" grpId="0" animBg="1"/>
      <p:bldP spid="31" grpId="0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Access the address of a variable</a:t>
            </a:r>
            <a:endParaRPr kumimoji="1" lang="zh-CN" altLang="en-US"/>
          </a:p>
        </p:txBody>
      </p:sp>
      <p:sp>
        <p:nvSpPr>
          <p:cNvPr id="1433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The </a:t>
            </a:r>
            <a:r>
              <a:rPr lang="en-US" altLang="zh-CN" sz="2800" dirty="0">
                <a:ea typeface="宋体" panose="02010600030101010101" pitchFamily="2" charset="-122"/>
              </a:rPr>
              <a:t>&amp; operator can be used only with a variable or an object with accessible memory.</a:t>
            </a:r>
          </a:p>
          <a:p>
            <a:pPr marL="457200" lvl="1" indent="0"/>
            <a:r>
              <a:rPr lang="en-US" altLang="zh-CN" sz="2400" dirty="0" err="1">
                <a:ea typeface="宋体" panose="02010600030101010101" pitchFamily="2" charset="-122"/>
              </a:rPr>
              <a:t>int</a:t>
            </a:r>
            <a:r>
              <a:rPr lang="en-US" altLang="zh-CN" sz="2400" dirty="0">
                <a:ea typeface="宋体" panose="02010600030101010101" pitchFamily="2" charset="-122"/>
              </a:rPr>
              <a:t> x[10]; p = &amp;x[0]; p = &amp;x[1];</a:t>
            </a:r>
          </a:p>
          <a:p>
            <a:pPr marL="857250" lvl="2" indent="0"/>
            <a:r>
              <a:rPr lang="en-US" altLang="zh-CN" sz="2400" dirty="0">
                <a:ea typeface="宋体" panose="02010600030101010101" pitchFamily="2" charset="-122"/>
              </a:rPr>
              <a:t>125(pointing at constants)    </a:t>
            </a:r>
            <a:r>
              <a:rPr lang="en-US" altLang="zh-CN" sz="2400" dirty="0" smtClean="0">
                <a:solidFill>
                  <a:srgbClr val="FF0000"/>
                </a:solidFill>
                <a:ea typeface="宋体" panose="02010600030101010101" pitchFamily="2" charset="-122"/>
              </a:rPr>
              <a:t>NO</a:t>
            </a:r>
            <a:endParaRPr lang="en-US" altLang="zh-CN" sz="2400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marL="857250" lvl="2" indent="0"/>
            <a:r>
              <a:rPr lang="en-US" altLang="zh-CN" sz="2400" dirty="0" err="1">
                <a:ea typeface="宋体" panose="02010600030101010101" pitchFamily="2" charset="-122"/>
              </a:rPr>
              <a:t>int</a:t>
            </a:r>
            <a:r>
              <a:rPr lang="en-US" altLang="zh-CN" sz="2400" dirty="0">
                <a:ea typeface="宋体" panose="02010600030101010101" pitchFamily="2" charset="-122"/>
              </a:rPr>
              <a:t> x[10]</a:t>
            </a:r>
            <a:r>
              <a:rPr lang="en-US" altLang="zh-CN" sz="2400" dirty="0" smtClean="0">
                <a:ea typeface="宋体" panose="02010600030101010101" pitchFamily="2" charset="-122"/>
              </a:rPr>
              <a:t>;</a:t>
            </a:r>
            <a:r>
              <a:rPr lang="en-US" altLang="zh-CN" sz="2400" dirty="0">
                <a:ea typeface="宋体" panose="02010600030101010101" pitchFamily="2" charset="-122"/>
              </a:rPr>
              <a:t>	&amp;x (pointing at array names) </a:t>
            </a:r>
            <a:r>
              <a:rPr lang="en-US" altLang="zh-CN" sz="2400" dirty="0">
                <a:solidFill>
                  <a:srgbClr val="FF0000"/>
                </a:solidFill>
                <a:ea typeface="宋体" panose="02010600030101010101" pitchFamily="2" charset="-122"/>
              </a:rPr>
              <a:t>NO</a:t>
            </a:r>
          </a:p>
          <a:p>
            <a:pPr marL="857250" lvl="2" indent="0"/>
            <a:r>
              <a:rPr lang="en-US" altLang="zh-CN" sz="2400" dirty="0">
                <a:ea typeface="宋体" panose="02010600030101010101" pitchFamily="2" charset="-122"/>
              </a:rPr>
              <a:t>&amp;(</a:t>
            </a:r>
            <a:r>
              <a:rPr lang="en-US" altLang="zh-CN" sz="2400" dirty="0" err="1">
                <a:ea typeface="宋体" panose="02010600030101010101" pitchFamily="2" charset="-122"/>
              </a:rPr>
              <a:t>x+y</a:t>
            </a:r>
            <a:r>
              <a:rPr lang="en-US" altLang="zh-CN" sz="2400" dirty="0">
                <a:ea typeface="宋体" panose="02010600030101010101" pitchFamily="2" charset="-122"/>
              </a:rPr>
              <a:t>)(pointing at expressions) </a:t>
            </a:r>
            <a:r>
              <a:rPr lang="en-US" altLang="zh-CN" sz="2400" dirty="0">
                <a:solidFill>
                  <a:srgbClr val="FF0000"/>
                </a:solidFill>
                <a:ea typeface="宋体" panose="02010600030101010101" pitchFamily="2" charset="-122"/>
              </a:rPr>
              <a:t>NO</a:t>
            </a:r>
            <a:r>
              <a:rPr lang="en-US" altLang="zh-CN" sz="2400" dirty="0">
                <a:ea typeface="宋体" panose="02010600030101010101" pitchFamily="2" charset="-122"/>
              </a:rPr>
              <a:t> </a:t>
            </a:r>
            <a:endParaRPr lang="en-US" altLang="zh-CN" sz="2400" dirty="0" smtClean="0">
              <a:ea typeface="宋体" panose="02010600030101010101" pitchFamily="2" charset="-122"/>
            </a:endParaRPr>
          </a:p>
          <a:p>
            <a:pPr marL="857250" lvl="2" indent="0"/>
            <a:endParaRPr lang="en-US" altLang="zh-CN" sz="2400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Every pointer points to a specific data type.</a:t>
            </a:r>
          </a:p>
          <a:p>
            <a:pPr marL="457200" lvl="1" indent="0"/>
            <a:r>
              <a:rPr lang="en-US" altLang="zh-CN" sz="2400" dirty="0" smtClean="0">
                <a:ea typeface="宋体" panose="02010600030101010101" pitchFamily="2" charset="-122"/>
              </a:rPr>
              <a:t>char name[10], * </a:t>
            </a:r>
            <a:r>
              <a:rPr lang="en-US" altLang="zh-CN" sz="2400" dirty="0" err="1" smtClean="0">
                <a:ea typeface="宋体" panose="02010600030101010101" pitchFamily="2" charset="-122"/>
              </a:rPr>
              <a:t>pt</a:t>
            </a:r>
            <a:r>
              <a:rPr lang="en-US" altLang="zh-CN" sz="2400" dirty="0" smtClean="0">
                <a:ea typeface="宋体" panose="02010600030101010101" pitchFamily="2" charset="-122"/>
              </a:rPr>
              <a:t> = name;</a:t>
            </a:r>
          </a:p>
          <a:p>
            <a:pPr marL="857250" lvl="2" indent="0"/>
            <a:r>
              <a:rPr lang="en-US" altLang="zh-CN" sz="2200" dirty="0" err="1" smtClean="0">
                <a:ea typeface="宋体" panose="02010600030101010101" pitchFamily="2" charset="-122"/>
              </a:rPr>
              <a:t>int</a:t>
            </a:r>
            <a:r>
              <a:rPr lang="en-US" altLang="zh-CN" sz="2200" dirty="0" smtClean="0">
                <a:ea typeface="宋体" panose="02010600030101010101" pitchFamily="2" charset="-122"/>
              </a:rPr>
              <a:t> </a:t>
            </a:r>
            <a:r>
              <a:rPr lang="en-US" altLang="zh-CN" sz="2200" dirty="0">
                <a:ea typeface="宋体" panose="02010600030101010101" pitchFamily="2" charset="-122"/>
              </a:rPr>
              <a:t>a = 3; float *p = &amp;a; </a:t>
            </a:r>
            <a:r>
              <a:rPr lang="en-US" altLang="zh-CN" sz="2200" dirty="0">
                <a:solidFill>
                  <a:srgbClr val="FF0000"/>
                </a:solidFill>
                <a:ea typeface="宋体" panose="02010600030101010101" pitchFamily="2" charset="-122"/>
              </a:rPr>
              <a:t>NO(?)</a:t>
            </a:r>
            <a:endParaRPr lang="en-US" altLang="zh-CN" sz="2200" dirty="0">
              <a:ea typeface="宋体" panose="02010600030101010101" pitchFamily="2" charset="-122"/>
            </a:endParaRPr>
          </a:p>
          <a:p>
            <a:pPr marL="457200" lvl="1" indent="0"/>
            <a:endParaRPr lang="en-US" altLang="zh-CN" dirty="0"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pPr marL="457200" lvl="1" indent="0"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	</a:t>
            </a:r>
            <a:endParaRPr lang="en-US" altLang="zh-CN" sz="24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Dereferencing operator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ea typeface="宋体" panose="02010600030101010101" pitchFamily="2" charset="-122"/>
              </a:rPr>
              <a:t>The unary operator * accesses the object to which the pointer points</a:t>
            </a:r>
            <a:r>
              <a:rPr kumimoji="1" lang="en-US" altLang="zh-CN" dirty="0" smtClean="0">
                <a:ea typeface="宋体" panose="02010600030101010101" pitchFamily="2" charset="-122"/>
              </a:rPr>
              <a:t>.</a:t>
            </a:r>
            <a:endParaRPr kumimoji="1" lang="en-US" altLang="zh-CN" dirty="0">
              <a:ea typeface="宋体" panose="02010600030101010101" pitchFamily="2" charset="-122"/>
            </a:endParaRPr>
          </a:p>
          <a:p>
            <a:r>
              <a:rPr kumimoji="1" lang="en-US" altLang="zh-CN" dirty="0">
                <a:ea typeface="宋体" panose="02010600030101010101" pitchFamily="2" charset="-122"/>
              </a:rPr>
              <a:t>General form: precede to a pointer variable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*</a:t>
            </a:r>
            <a:r>
              <a:rPr kumimoji="1" lang="en-US" altLang="zh-CN" i="1" dirty="0" err="1">
                <a:ea typeface="宋体" panose="02010600030101010101" pitchFamily="2" charset="-122"/>
              </a:rPr>
              <a:t>pointer_name</a:t>
            </a:r>
            <a:endParaRPr kumimoji="1" lang="en-US" altLang="zh-CN" i="1" dirty="0">
              <a:ea typeface="宋体" panose="02010600030101010101" pitchFamily="2" charset="-122"/>
            </a:endParaRPr>
          </a:p>
          <a:p>
            <a:r>
              <a:rPr kumimoji="1" lang="en-US" altLang="zh-CN" dirty="0">
                <a:ea typeface="宋体" panose="02010600030101010101" pitchFamily="2" charset="-122"/>
              </a:rPr>
              <a:t>If a pointer points to the valid address of a variable, *</a:t>
            </a:r>
            <a:r>
              <a:rPr kumimoji="1" lang="en-US" altLang="zh-CN" i="1" dirty="0" err="1">
                <a:ea typeface="宋体" panose="02010600030101010101" pitchFamily="2" charset="-122"/>
              </a:rPr>
              <a:t>pointer_name</a:t>
            </a:r>
            <a:r>
              <a:rPr kumimoji="1" lang="en-US" altLang="zh-CN" i="1" dirty="0">
                <a:ea typeface="宋体" panose="02010600030101010101" pitchFamily="2" charset="-122"/>
              </a:rPr>
              <a:t> </a:t>
            </a:r>
            <a:r>
              <a:rPr kumimoji="1" lang="en-US" altLang="zh-CN" dirty="0">
                <a:ea typeface="宋体" panose="02010600030101010101" pitchFamily="2" charset="-122"/>
              </a:rPr>
              <a:t>can be used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in any context </a:t>
            </a:r>
            <a:r>
              <a:rPr kumimoji="1" lang="en-US" altLang="zh-CN" dirty="0">
                <a:ea typeface="宋体" panose="02010600030101010101" pitchFamily="2" charset="-122"/>
              </a:rPr>
              <a:t>where the variable could (can be used as a variable name).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	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Can *</a:t>
            </a:r>
            <a:r>
              <a:rPr kumimoji="1"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pointer_name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 be a l-value?</a:t>
            </a:r>
          </a:p>
          <a:p>
            <a:r>
              <a:rPr kumimoji="1" lang="en-US" altLang="zh-CN" dirty="0">
                <a:ea typeface="宋体" panose="02010600030101010101" pitchFamily="2" charset="-122"/>
              </a:rPr>
              <a:t>Pay attention to the difference between the declaration of a pointer and dereference operator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a = 3, *p;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p = &amp;a;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r>
              <a:rPr kumimoji="1" lang="en-US" altLang="zh-CN" dirty="0" err="1">
                <a:ea typeface="宋体" panose="02010600030101010101" pitchFamily="2" charset="-122"/>
              </a:rPr>
              <a:t>printf</a:t>
            </a:r>
            <a:r>
              <a:rPr kumimoji="1" lang="en-US" altLang="zh-CN" dirty="0">
                <a:ea typeface="宋体" panose="02010600030101010101" pitchFamily="2" charset="-122"/>
              </a:rPr>
              <a:t>(“%d”, *p);</a:t>
            </a:r>
          </a:p>
          <a:p>
            <a:pPr marL="457200" lvl="1" indent="0"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endParaRPr kumimoji="1" lang="en-US" altLang="zh-CN" sz="2400" dirty="0">
              <a:ea typeface="宋体" panose="02010600030101010101" pitchFamily="2" charset="-122"/>
            </a:endParaRPr>
          </a:p>
          <a:p>
            <a:pPr marL="457200" lvl="1" indent="0">
              <a:buFont typeface="Wingdings" panose="05000000000000000000" pitchFamily="2" charset="2"/>
              <a:buNone/>
            </a:pPr>
            <a:endParaRPr kumimoji="1" lang="en-US" altLang="zh-CN" sz="24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 Box 2"/>
          <p:cNvSpPr txBox="1">
            <a:spLocks noChangeArrowheads="1"/>
          </p:cNvSpPr>
          <p:nvPr/>
        </p:nvSpPr>
        <p:spPr bwMode="auto">
          <a:xfrm>
            <a:off x="973138" y="1125538"/>
            <a:ext cx="4319587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kumimoji="1" lang="en-US" altLang="zh-CN" b="0" smtClean="0">
                <a:solidFill>
                  <a:srgbClr val="000000"/>
                </a:solidFill>
              </a:rPr>
              <a:t>  int a = 451, b  =1000 ;</a:t>
            </a:r>
          </a:p>
          <a:p>
            <a:pPr>
              <a:lnSpc>
                <a:spcPct val="120000"/>
              </a:lnSpc>
              <a:defRPr/>
            </a:pPr>
            <a:r>
              <a:rPr kumimoji="1" lang="en-US" altLang="zh-CN" b="0" smtClean="0">
                <a:solidFill>
                  <a:srgbClr val="000000"/>
                </a:solidFill>
              </a:rPr>
              <a:t>   printf(“%d\n”,   a);</a:t>
            </a: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kumimoji="1" lang="en-US" altLang="zh-CN" b="0" smtClean="0">
                <a:solidFill>
                  <a:srgbClr val="000000"/>
                </a:solidFill>
              </a:rPr>
              <a:t>   printf(“%x\n”,  &amp;a);</a:t>
            </a: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kumimoji="1" lang="en-US" altLang="zh-CN" b="0" smtClean="0">
                <a:solidFill>
                  <a:srgbClr val="000000"/>
                </a:solidFill>
              </a:rPr>
              <a:t>   printf(“%d\n”, *(&amp;a) );</a:t>
            </a: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kumimoji="1" lang="en-US" altLang="zh-CN" b="0" smtClean="0">
                <a:solidFill>
                  <a:srgbClr val="000000"/>
                </a:solidFill>
              </a:rPr>
              <a:t>   </a:t>
            </a: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kumimoji="1" lang="en-US" altLang="zh-CN" b="0" smtClean="0">
                <a:solidFill>
                  <a:srgbClr val="000000"/>
                </a:solidFill>
              </a:rPr>
              <a:t>   int *iPtr = &amp;b  ;</a:t>
            </a: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kumimoji="1" lang="en-US" altLang="zh-CN" b="0" smtClean="0">
                <a:solidFill>
                  <a:srgbClr val="000000"/>
                </a:solidFill>
              </a:rPr>
              <a:t>   printf(“%p\n”,  ?  );</a:t>
            </a: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kumimoji="1" lang="en-US" altLang="zh-CN" b="0" smtClean="0">
                <a:solidFill>
                  <a:srgbClr val="000000"/>
                </a:solidFill>
              </a:rPr>
              <a:t>   printf(“%d\n”,   ? );</a:t>
            </a: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kumimoji="1" lang="en-US" altLang="zh-CN" b="0" smtClean="0">
                <a:solidFill>
                  <a:srgbClr val="000000"/>
                </a:solidFill>
              </a:rPr>
              <a:t>   printf(“%d\n”,   ? );</a:t>
            </a: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kumimoji="1" lang="en-US" altLang="zh-CN" b="0" smtClean="0">
                <a:solidFill>
                  <a:srgbClr val="000000"/>
                </a:solidFill>
              </a:rPr>
              <a:t> </a:t>
            </a:r>
          </a:p>
        </p:txBody>
      </p:sp>
      <p:pic>
        <p:nvPicPr>
          <p:cNvPr id="40963" name="Picture 1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5600" y="1149350"/>
            <a:ext cx="3371850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5" name="日期占位符 4"/>
          <p:cNvSpPr txBox="1">
            <a:spLocks/>
          </p:cNvSpPr>
          <p:nvPr/>
        </p:nvSpPr>
        <p:spPr bwMode="auto">
          <a:xfrm>
            <a:off x="900113" y="6473825"/>
            <a:ext cx="1295400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pPr algn="ctr"/>
            <a:fld id="{AF8D7DB0-2C50-9F4C-A0A5-71281A815C92}" type="datetime1">
              <a:rPr lang="zh-CN" altLang="en-US" sz="1400" b="0"/>
              <a:pPr algn="ctr"/>
              <a:t>2019/11/14</a:t>
            </a:fld>
            <a:endParaRPr lang="en-US" altLang="zh-CN" sz="1400" b="0"/>
          </a:p>
        </p:txBody>
      </p:sp>
      <p:sp>
        <p:nvSpPr>
          <p:cNvPr id="40966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3132138" y="6481763"/>
            <a:ext cx="2133600" cy="3762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AB6B8275-BE5B-FF44-A047-330A9D6A2D35}" type="slidenum">
              <a:rPr lang="en-US" altLang="zh-CN" sz="1200" b="0"/>
              <a:pPr/>
              <a:t>13</a:t>
            </a:fld>
            <a:endParaRPr lang="en-US" altLang="zh-CN" sz="1200" b="0"/>
          </a:p>
        </p:txBody>
      </p:sp>
      <p:sp>
        <p:nvSpPr>
          <p:cNvPr id="9" name="线形标注 2 8"/>
          <p:cNvSpPr>
            <a:spLocks/>
          </p:cNvSpPr>
          <p:nvPr/>
        </p:nvSpPr>
        <p:spPr bwMode="auto">
          <a:xfrm>
            <a:off x="4559300" y="3789363"/>
            <a:ext cx="4584700" cy="2303462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30958"/>
              <a:gd name="adj6" fmla="val -24801"/>
            </a:avLst>
          </a:prstGeom>
          <a:gradFill rotWithShape="1">
            <a:gsLst>
              <a:gs pos="0">
                <a:srgbClr val="E4FEFF"/>
              </a:gs>
              <a:gs pos="35001">
                <a:srgbClr val="EBFEFF"/>
              </a:gs>
              <a:gs pos="100000">
                <a:srgbClr val="F6FFFF"/>
              </a:gs>
            </a:gsLst>
            <a:lin ang="16200000" scaled="1"/>
          </a:gradFill>
          <a:ln w="9525">
            <a:solidFill>
              <a:srgbClr val="D5E8EA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/>
          <a:lstStyle/>
          <a:p>
            <a:pPr eaLnBrk="0" hangingPunct="0">
              <a:lnSpc>
                <a:spcPct val="120000"/>
              </a:lnSpc>
              <a:defRPr/>
            </a:pPr>
            <a:r>
              <a:rPr kumimoji="1" lang="en-US" altLang="zh-CN" sz="2400" dirty="0" err="1"/>
              <a:t>iPtr</a:t>
            </a:r>
            <a:r>
              <a:rPr kumimoji="1" lang="en-US" altLang="zh-CN" sz="2400" dirty="0"/>
              <a:t>, &amp;b, </a:t>
            </a:r>
          </a:p>
          <a:p>
            <a:pPr eaLnBrk="0" hangingPunct="0">
              <a:lnSpc>
                <a:spcPct val="120000"/>
              </a:lnSpc>
              <a:defRPr/>
            </a:pPr>
            <a:r>
              <a:rPr kumimoji="1" lang="en-US" altLang="zh-CN" sz="2400" dirty="0"/>
              <a:t>*</a:t>
            </a:r>
            <a:r>
              <a:rPr kumimoji="1" lang="en-US" altLang="zh-CN" sz="2400" dirty="0" err="1"/>
              <a:t>iPtr</a:t>
            </a:r>
            <a:r>
              <a:rPr kumimoji="1" lang="en-US" altLang="zh-CN" sz="2400" dirty="0"/>
              <a:t>, b, </a:t>
            </a:r>
          </a:p>
          <a:p>
            <a:pPr eaLnBrk="0" hangingPunct="0">
              <a:lnSpc>
                <a:spcPct val="120000"/>
              </a:lnSpc>
              <a:defRPr/>
            </a:pPr>
            <a:r>
              <a:rPr kumimoji="1" lang="en-US" altLang="zh-CN" sz="2400" dirty="0"/>
              <a:t> *&amp;</a:t>
            </a:r>
            <a:r>
              <a:rPr kumimoji="1" lang="en-US" altLang="zh-CN" sz="2400" dirty="0" err="1"/>
              <a:t>iPtr</a:t>
            </a:r>
            <a:r>
              <a:rPr kumimoji="1" lang="en-US" altLang="zh-CN" sz="2400" dirty="0"/>
              <a:t>, &amp;*</a:t>
            </a:r>
            <a:r>
              <a:rPr kumimoji="1" lang="en-US" altLang="zh-CN" sz="2400" dirty="0" err="1"/>
              <a:t>iPtr</a:t>
            </a:r>
            <a:endParaRPr kumimoji="1" lang="en-US" altLang="zh-CN" sz="2400" dirty="0"/>
          </a:p>
          <a:p>
            <a:pPr eaLnBrk="0" hangingPunct="0">
              <a:lnSpc>
                <a:spcPct val="120000"/>
              </a:lnSpc>
              <a:defRPr/>
            </a:pPr>
            <a:r>
              <a:rPr kumimoji="1" lang="en-US" altLang="zh-CN" sz="2400" dirty="0"/>
              <a:t>*&amp;b, &amp;*</a:t>
            </a:r>
            <a:r>
              <a:rPr kumimoji="1" lang="en-US" altLang="zh-CN" sz="2400" dirty="0" smtClean="0"/>
              <a:t>b</a:t>
            </a:r>
            <a:endParaRPr kumimoji="1" lang="en-US" altLang="zh-CN" sz="2400" dirty="0"/>
          </a:p>
        </p:txBody>
      </p:sp>
      <p:sp>
        <p:nvSpPr>
          <p:cNvPr id="10" name="标题 1"/>
          <p:cNvSpPr txBox="1">
            <a:spLocks/>
          </p:cNvSpPr>
          <p:nvPr/>
        </p:nvSpPr>
        <p:spPr>
          <a:xfrm>
            <a:off x="228600" y="76200"/>
            <a:ext cx="8001000" cy="6858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smtClean="0"/>
              <a:t>Dereferencing operator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562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idx="4294967295"/>
          </p:nvPr>
        </p:nvSpPr>
        <p:spPr>
          <a:xfrm>
            <a:off x="971550" y="1212850"/>
            <a:ext cx="7981950" cy="5257800"/>
          </a:xfrm>
        </p:spPr>
        <p:txBody>
          <a:bodyPr/>
          <a:lstStyle/>
          <a:p>
            <a:pPr>
              <a:lnSpc>
                <a:spcPct val="80000"/>
              </a:lnSpc>
              <a:buFont typeface="Wingdings" charset="0"/>
              <a:buNone/>
            </a:pPr>
            <a:r>
              <a:rPr kumimoji="0" lang="en-US" altLang="zh-CN" sz="2400">
                <a:solidFill>
                  <a:srgbClr val="000000"/>
                </a:solidFill>
                <a:latin typeface="Times New Roman" charset="0"/>
                <a:ea typeface="宋体" charset="0"/>
              </a:rPr>
              <a:t>	int *p = 0, num = 1;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kumimoji="0" lang="en-US" altLang="zh-CN" sz="2400">
                <a:solidFill>
                  <a:srgbClr val="000000"/>
                </a:solidFill>
                <a:latin typeface="Times New Roman" charset="0"/>
                <a:ea typeface="宋体" charset="0"/>
              </a:rPr>
              <a:t>      p = &amp;num;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r>
              <a:rPr kumimoji="0" lang="en-US" altLang="zh-CN" sz="2400">
                <a:solidFill>
                  <a:srgbClr val="000000"/>
                </a:solidFill>
                <a:latin typeface="Times New Roman" charset="0"/>
                <a:ea typeface="宋体" charset="0"/>
              </a:rPr>
              <a:t>	*p = 100;</a:t>
            </a:r>
          </a:p>
          <a:p>
            <a:pPr>
              <a:lnSpc>
                <a:spcPct val="80000"/>
              </a:lnSpc>
              <a:buFont typeface="Wingdings" charset="0"/>
              <a:buNone/>
            </a:pPr>
            <a:endParaRPr kumimoji="0" lang="en-US" altLang="zh-CN" sz="2400">
              <a:solidFill>
                <a:srgbClr val="000000"/>
              </a:solidFill>
              <a:latin typeface="Times New Roman" charset="0"/>
              <a:ea typeface="宋体" charset="0"/>
            </a:endParaRPr>
          </a:p>
          <a:p>
            <a:pPr>
              <a:lnSpc>
                <a:spcPct val="150000"/>
              </a:lnSpc>
              <a:buFont typeface="Wingdings" charset="0"/>
              <a:buNone/>
            </a:pPr>
            <a:r>
              <a:rPr kumimoji="0" lang="en-US" altLang="zh-CN" sz="2400">
                <a:solidFill>
                  <a:srgbClr val="000000"/>
                </a:solidFill>
                <a:latin typeface="Times New Roman" charset="0"/>
                <a:ea typeface="宋体" charset="0"/>
              </a:rPr>
              <a:t>	printf(“%d %d\n”, num ,*p );</a:t>
            </a:r>
          </a:p>
          <a:p>
            <a:pPr>
              <a:lnSpc>
                <a:spcPct val="150000"/>
              </a:lnSpc>
              <a:buFont typeface="Wingdings" charset="0"/>
              <a:buNone/>
            </a:pPr>
            <a:r>
              <a:rPr kumimoji="0" lang="en-US" altLang="zh-CN" sz="2400">
                <a:solidFill>
                  <a:srgbClr val="000000"/>
                </a:solidFill>
                <a:latin typeface="Times New Roman" charset="0"/>
                <a:ea typeface="宋体" charset="0"/>
              </a:rPr>
              <a:t>	 (*p) ++;</a:t>
            </a:r>
          </a:p>
          <a:p>
            <a:pPr>
              <a:lnSpc>
                <a:spcPct val="150000"/>
              </a:lnSpc>
              <a:buFont typeface="Wingdings" charset="0"/>
              <a:buNone/>
            </a:pPr>
            <a:r>
              <a:rPr kumimoji="0" lang="en-US" altLang="zh-CN" sz="2400">
                <a:solidFill>
                  <a:srgbClr val="000000"/>
                </a:solidFill>
                <a:latin typeface="Times New Roman" charset="0"/>
                <a:ea typeface="宋体" charset="0"/>
              </a:rPr>
              <a:t>	printf(“%d %d\n”, num ,*p );</a:t>
            </a:r>
          </a:p>
          <a:p>
            <a:pPr>
              <a:lnSpc>
                <a:spcPct val="150000"/>
              </a:lnSpc>
              <a:buFont typeface="Wingdings" charset="0"/>
              <a:buNone/>
            </a:pPr>
            <a:r>
              <a:rPr kumimoji="0" lang="en-US" altLang="zh-CN" sz="2400">
                <a:solidFill>
                  <a:srgbClr val="000000"/>
                </a:solidFill>
                <a:latin typeface="Times New Roman" charset="0"/>
                <a:ea typeface="宋体" charset="0"/>
              </a:rPr>
              <a:t>	num =  *p --;</a:t>
            </a:r>
          </a:p>
          <a:p>
            <a:pPr>
              <a:lnSpc>
                <a:spcPct val="150000"/>
              </a:lnSpc>
              <a:buFont typeface="Wingdings" charset="0"/>
              <a:buNone/>
            </a:pPr>
            <a:r>
              <a:rPr kumimoji="0" lang="en-US" altLang="zh-CN" sz="2400">
                <a:solidFill>
                  <a:srgbClr val="000000"/>
                </a:solidFill>
                <a:latin typeface="Times New Roman" charset="0"/>
                <a:ea typeface="宋体" charset="0"/>
              </a:rPr>
              <a:t>	printf(“%d %d\n”, num ,*p );</a:t>
            </a:r>
          </a:p>
        </p:txBody>
      </p:sp>
      <p:sp>
        <p:nvSpPr>
          <p:cNvPr id="32771" name="Rectangle 4"/>
          <p:cNvSpPr>
            <a:spLocks noChangeArrowheads="1"/>
          </p:cNvSpPr>
          <p:nvPr/>
        </p:nvSpPr>
        <p:spPr bwMode="auto">
          <a:xfrm>
            <a:off x="5649913" y="1654175"/>
            <a:ext cx="1066800" cy="838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2772" name="Text Box 6"/>
          <p:cNvSpPr txBox="1">
            <a:spLocks noChangeArrowheads="1"/>
          </p:cNvSpPr>
          <p:nvPr/>
        </p:nvSpPr>
        <p:spPr bwMode="auto">
          <a:xfrm>
            <a:off x="7707313" y="2492375"/>
            <a:ext cx="990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endParaRPr kumimoji="1" lang="zh-CN" sz="2400" smtClean="0"/>
          </a:p>
        </p:txBody>
      </p:sp>
      <p:sp>
        <p:nvSpPr>
          <p:cNvPr id="32773" name="Text Box 7"/>
          <p:cNvSpPr txBox="1">
            <a:spLocks noChangeArrowheads="1"/>
          </p:cNvSpPr>
          <p:nvPr/>
        </p:nvSpPr>
        <p:spPr bwMode="auto">
          <a:xfrm>
            <a:off x="5878513" y="1196975"/>
            <a:ext cx="609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400" smtClean="0"/>
              <a:t>p</a:t>
            </a:r>
          </a:p>
        </p:txBody>
      </p:sp>
      <p:sp>
        <p:nvSpPr>
          <p:cNvPr id="32774" name="Rectangle 8"/>
          <p:cNvSpPr>
            <a:spLocks noChangeArrowheads="1"/>
          </p:cNvSpPr>
          <p:nvPr/>
        </p:nvSpPr>
        <p:spPr bwMode="auto">
          <a:xfrm>
            <a:off x="7707313" y="1654175"/>
            <a:ext cx="1066800" cy="838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zh-CN" altLang="en-US"/>
          </a:p>
        </p:txBody>
      </p:sp>
      <p:grpSp>
        <p:nvGrpSpPr>
          <p:cNvPr id="41990" name="Group 9"/>
          <p:cNvGrpSpPr>
            <a:grpSpLocks/>
          </p:cNvGrpSpPr>
          <p:nvPr/>
        </p:nvGrpSpPr>
        <p:grpSpPr bwMode="auto">
          <a:xfrm>
            <a:off x="5695950" y="1196975"/>
            <a:ext cx="2979738" cy="1066800"/>
            <a:chOff x="2928" y="816"/>
            <a:chExt cx="1877" cy="672"/>
          </a:xfrm>
        </p:grpSpPr>
        <p:sp>
          <p:nvSpPr>
            <p:cNvPr id="32785" name="Line 10"/>
            <p:cNvSpPr>
              <a:spLocks noChangeShapeType="1"/>
            </p:cNvSpPr>
            <p:nvPr/>
          </p:nvSpPr>
          <p:spPr bwMode="auto">
            <a:xfrm>
              <a:off x="3600" y="1392"/>
              <a:ext cx="624" cy="0"/>
            </a:xfrm>
            <a:prstGeom prst="line">
              <a:avLst/>
            </a:prstGeom>
            <a:noFill/>
            <a:ln w="19050">
              <a:solidFill>
                <a:srgbClr val="FF99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32786" name="Text Box 11"/>
            <p:cNvSpPr txBox="1">
              <a:spLocks noChangeArrowheads="1"/>
            </p:cNvSpPr>
            <p:nvPr/>
          </p:nvSpPr>
          <p:spPr bwMode="auto">
            <a:xfrm>
              <a:off x="4170" y="816"/>
              <a:ext cx="635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>
                <a:spcBef>
                  <a:spcPct val="50000"/>
                </a:spcBef>
                <a:defRPr/>
              </a:pPr>
              <a:r>
                <a:rPr kumimoji="1" lang="en-US" altLang="zh-CN" sz="2400" smtClean="0"/>
                <a:t>num</a:t>
              </a:r>
            </a:p>
          </p:txBody>
        </p:sp>
        <p:sp>
          <p:nvSpPr>
            <p:cNvPr id="32787" name="Text Box 12"/>
            <p:cNvSpPr txBox="1">
              <a:spLocks noChangeArrowheads="1"/>
            </p:cNvSpPr>
            <p:nvPr/>
          </p:nvSpPr>
          <p:spPr bwMode="auto">
            <a:xfrm>
              <a:off x="2928" y="1200"/>
              <a:ext cx="672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>
                <a:spcBef>
                  <a:spcPct val="50000"/>
                </a:spcBef>
                <a:defRPr/>
              </a:pPr>
              <a:r>
                <a:rPr kumimoji="1" lang="en-US" altLang="zh-CN" sz="2400" smtClean="0"/>
                <a:t>&amp;num</a:t>
              </a:r>
            </a:p>
          </p:txBody>
        </p:sp>
      </p:grpSp>
      <p:sp>
        <p:nvSpPr>
          <p:cNvPr id="32776" name="Text Box 13"/>
          <p:cNvSpPr txBox="1">
            <a:spLocks noChangeArrowheads="1"/>
          </p:cNvSpPr>
          <p:nvPr/>
        </p:nvSpPr>
        <p:spPr bwMode="auto">
          <a:xfrm>
            <a:off x="7829550" y="1882775"/>
            <a:ext cx="990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400" smtClean="0"/>
              <a:t>100</a:t>
            </a:r>
          </a:p>
        </p:txBody>
      </p:sp>
      <p:sp>
        <p:nvSpPr>
          <p:cNvPr id="989199" name="AutoShape 15"/>
          <p:cNvSpPr>
            <a:spLocks noChangeArrowheads="1"/>
          </p:cNvSpPr>
          <p:nvPr/>
        </p:nvSpPr>
        <p:spPr bwMode="auto">
          <a:xfrm>
            <a:off x="3387725" y="3284538"/>
            <a:ext cx="1760538" cy="504825"/>
          </a:xfrm>
          <a:prstGeom prst="wedgeRectCallout">
            <a:avLst>
              <a:gd name="adj1" fmla="val -83949"/>
              <a:gd name="adj2" fmla="val 50074"/>
            </a:avLst>
          </a:prstGeom>
          <a:solidFill>
            <a:srgbClr val="FF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algn="ctr">
              <a:defRPr/>
            </a:pPr>
            <a:r>
              <a:rPr kumimoji="1" lang="en-US" altLang="zh-CN" sz="2400"/>
              <a:t>num++;</a:t>
            </a:r>
          </a:p>
        </p:txBody>
      </p:sp>
      <p:pic>
        <p:nvPicPr>
          <p:cNvPr id="989209" name="Picture 2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525" y="2547938"/>
            <a:ext cx="5184775" cy="181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89210" name="AutoShape 26"/>
          <p:cNvSpPr>
            <a:spLocks noChangeArrowheads="1"/>
          </p:cNvSpPr>
          <p:nvPr/>
        </p:nvSpPr>
        <p:spPr bwMode="auto">
          <a:xfrm>
            <a:off x="4891088" y="4581525"/>
            <a:ext cx="3311525" cy="792163"/>
          </a:xfrm>
          <a:prstGeom prst="wedgeRectCallout">
            <a:avLst>
              <a:gd name="adj1" fmla="val -105782"/>
              <a:gd name="adj2" fmla="val -6273"/>
            </a:avLst>
          </a:prstGeom>
          <a:solidFill>
            <a:srgbClr val="E5FFE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r>
              <a:rPr kumimoji="1" lang="en-US" altLang="zh-CN" sz="2400"/>
              <a:t>*(p--)</a:t>
            </a:r>
          </a:p>
          <a:p>
            <a:pPr>
              <a:defRPr/>
            </a:pPr>
            <a:r>
              <a:rPr kumimoji="1" lang="en-US" altLang="zh-CN" sz="2400"/>
              <a:t>num = *p;   p-- ;</a:t>
            </a:r>
          </a:p>
        </p:txBody>
      </p:sp>
      <p:sp>
        <p:nvSpPr>
          <p:cNvPr id="41997" name="日期占位符 4"/>
          <p:cNvSpPr txBox="1">
            <a:spLocks/>
          </p:cNvSpPr>
          <p:nvPr/>
        </p:nvSpPr>
        <p:spPr bwMode="auto">
          <a:xfrm>
            <a:off x="900113" y="6473825"/>
            <a:ext cx="1295400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pPr algn="ctr"/>
            <a:fld id="{B25041A2-6659-CE4F-BD37-3EDFF8615FC7}" type="datetime1">
              <a:rPr lang="zh-CN" altLang="en-US" sz="1400" b="0"/>
              <a:pPr algn="ctr"/>
              <a:t>2019/11/14</a:t>
            </a:fld>
            <a:endParaRPr lang="en-US" altLang="zh-CN" sz="1400" b="0"/>
          </a:p>
        </p:txBody>
      </p:sp>
      <p:sp>
        <p:nvSpPr>
          <p:cNvPr id="41998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3132138" y="6481763"/>
            <a:ext cx="2133600" cy="3762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BAE78B84-89BE-8F47-B545-94B537359560}" type="slidenum">
              <a:rPr lang="en-US" altLang="zh-CN" sz="1400" b="0"/>
              <a:pPr/>
              <a:t>14</a:t>
            </a:fld>
            <a:endParaRPr lang="en-US" altLang="zh-CN" sz="1400" b="0"/>
          </a:p>
        </p:txBody>
      </p:sp>
      <p:sp>
        <p:nvSpPr>
          <p:cNvPr id="2" name="右箭头 1"/>
          <p:cNvSpPr/>
          <p:nvPr/>
        </p:nvSpPr>
        <p:spPr bwMode="auto">
          <a:xfrm>
            <a:off x="6716713" y="1989138"/>
            <a:ext cx="1022350" cy="3048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eaLnBrk="0" hangingPunct="0">
              <a:defRPr/>
            </a:pPr>
            <a:endParaRPr lang="zh-CN" altLang="en-US" sz="180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0" name="标题 1"/>
          <p:cNvSpPr txBox="1">
            <a:spLocks/>
          </p:cNvSpPr>
          <p:nvPr/>
        </p:nvSpPr>
        <p:spPr>
          <a:xfrm>
            <a:off x="228600" y="76200"/>
            <a:ext cx="8001000" cy="6858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smtClean="0"/>
              <a:t>Dereferencing operator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9143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9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989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9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89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9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500"/>
                                        <p:tgtEl>
                                          <p:spTgt spid="989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9199" grpId="0" animBg="1" autoUpdateAnimBg="0"/>
      <p:bldP spid="989210" grpId="0" animBg="1" autoUpdateAnimBg="0"/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An example to illustrate pointers</a:t>
            </a:r>
            <a:endParaRPr kumimoji="1" lang="zh-CN" altLang="en-US"/>
          </a:p>
        </p:txBody>
      </p:sp>
      <p:sp>
        <p:nvSpPr>
          <p:cNvPr id="1843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#include &lt;</a:t>
            </a:r>
            <a:r>
              <a:rPr lang="en-US" altLang="zh-CN" dirty="0" err="1">
                <a:ea typeface="宋体" panose="02010600030101010101" pitchFamily="2" charset="-122"/>
              </a:rPr>
              <a:t>stdio.h</a:t>
            </a:r>
            <a:r>
              <a:rPr lang="en-US" altLang="zh-CN" dirty="0">
                <a:ea typeface="宋体" panose="02010600030101010101" pitchFamily="2" charset="-122"/>
              </a:rPr>
              <a:t>&gt;</a:t>
            </a: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#define NULL 0</a:t>
            </a: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 err="1">
                <a:ea typeface="宋体" panose="02010600030101010101" pitchFamily="2" charset="-122"/>
              </a:rPr>
              <a:t>int</a:t>
            </a:r>
            <a:r>
              <a:rPr lang="en-US" altLang="zh-CN" dirty="0">
                <a:ea typeface="宋体" panose="02010600030101010101" pitchFamily="2" charset="-122"/>
              </a:rPr>
              <a:t> main()</a:t>
            </a: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{</a:t>
            </a: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  </a:t>
            </a:r>
            <a:r>
              <a:rPr lang="en-US" altLang="zh-CN" dirty="0" err="1">
                <a:ea typeface="宋体" panose="02010600030101010101" pitchFamily="2" charset="-122"/>
              </a:rPr>
              <a:t>int</a:t>
            </a:r>
            <a:r>
              <a:rPr lang="en-US" altLang="zh-CN" dirty="0">
                <a:ea typeface="宋体" panose="02010600030101010101" pitchFamily="2" charset="-122"/>
              </a:rPr>
              <a:t> i1=3,i2=4;</a:t>
            </a: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  </a:t>
            </a:r>
            <a:r>
              <a:rPr lang="en-US" altLang="zh-CN" dirty="0" err="1">
                <a:ea typeface="宋体" panose="02010600030101010101" pitchFamily="2" charset="-122"/>
              </a:rPr>
              <a:t>int</a:t>
            </a:r>
            <a:r>
              <a:rPr lang="en-US" altLang="zh-CN" dirty="0">
                <a:ea typeface="宋体" panose="02010600030101010101" pitchFamily="2" charset="-122"/>
              </a:rPr>
              <a:t> *</a:t>
            </a:r>
            <a:r>
              <a:rPr lang="en-US" altLang="zh-CN" dirty="0" smtClean="0">
                <a:ea typeface="宋体" panose="02010600030101010101" pitchFamily="2" charset="-122"/>
              </a:rPr>
              <a:t>p1</a:t>
            </a:r>
            <a:r>
              <a:rPr lang="en-US" altLang="zh-CN" dirty="0">
                <a:ea typeface="宋体" panose="02010600030101010101" pitchFamily="2" charset="-122"/>
              </a:rPr>
              <a:t>,*</a:t>
            </a:r>
            <a:r>
              <a:rPr lang="en-US" altLang="zh-CN" dirty="0" smtClean="0">
                <a:ea typeface="宋体" panose="02010600030101010101" pitchFamily="2" charset="-122"/>
              </a:rPr>
              <a:t>p2</a:t>
            </a:r>
            <a:r>
              <a:rPr lang="en-US" altLang="zh-CN" dirty="0">
                <a:ea typeface="宋体" panose="02010600030101010101" pitchFamily="2" charset="-122"/>
              </a:rPr>
              <a:t>,*</a:t>
            </a:r>
            <a:r>
              <a:rPr lang="en-US" altLang="zh-CN" dirty="0" smtClean="0">
                <a:ea typeface="宋体" panose="02010600030101010101" pitchFamily="2" charset="-122"/>
              </a:rPr>
              <a:t>p = NULL ;  </a:t>
            </a:r>
            <a:endParaRPr lang="en-US" altLang="zh-CN" dirty="0">
              <a:ea typeface="宋体" panose="02010600030101010101" pitchFamily="2" charset="-122"/>
            </a:endParaRP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  </a:t>
            </a:r>
            <a:r>
              <a:rPr lang="en-US" altLang="zh-CN" dirty="0" smtClean="0">
                <a:ea typeface="宋体" panose="02010600030101010101" pitchFamily="2" charset="-122"/>
              </a:rPr>
              <a:t>p1</a:t>
            </a:r>
            <a:r>
              <a:rPr lang="en-US" altLang="zh-CN" dirty="0">
                <a:ea typeface="宋体" panose="02010600030101010101" pitchFamily="2" charset="-122"/>
              </a:rPr>
              <a:t>=&amp;i1; </a:t>
            </a:r>
            <a:r>
              <a:rPr lang="en-US" altLang="zh-CN" dirty="0" smtClean="0">
                <a:ea typeface="宋体" panose="02010600030101010101" pitchFamily="2" charset="-122"/>
              </a:rPr>
              <a:t>p2</a:t>
            </a:r>
            <a:r>
              <a:rPr lang="en-US" altLang="zh-CN" dirty="0">
                <a:ea typeface="宋体" panose="02010600030101010101" pitchFamily="2" charset="-122"/>
              </a:rPr>
              <a:t>=&amp;i2</a:t>
            </a:r>
            <a:r>
              <a:rPr lang="en-US" altLang="zh-CN" dirty="0" smtClean="0">
                <a:ea typeface="宋体" panose="02010600030101010101" pitchFamily="2" charset="-122"/>
              </a:rPr>
              <a:t>;</a:t>
            </a: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 smtClean="0">
                <a:ea typeface="宋体" panose="02010600030101010101" pitchFamily="2" charset="-122"/>
              </a:rPr>
              <a:t> </a:t>
            </a:r>
            <a:r>
              <a:rPr lang="en-US" altLang="zh-CN" dirty="0">
                <a:solidFill>
                  <a:srgbClr val="009900"/>
                </a:solidFill>
                <a:ea typeface="宋体" panose="02010600030101010101" pitchFamily="2" charset="-122"/>
              </a:rPr>
              <a:t>/*Swap the values of pointer variables*/</a:t>
            </a: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  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p=p1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;   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p1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=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p2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;  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p2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=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p3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;</a:t>
            </a: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  </a:t>
            </a:r>
            <a:r>
              <a:rPr lang="en-US" altLang="zh-CN" dirty="0" err="1">
                <a:ea typeface="宋体" panose="02010600030101010101" pitchFamily="2" charset="-122"/>
              </a:rPr>
              <a:t>printf</a:t>
            </a:r>
            <a:r>
              <a:rPr lang="en-US" altLang="zh-CN" dirty="0">
                <a:ea typeface="宋体" panose="02010600030101010101" pitchFamily="2" charset="-122"/>
              </a:rPr>
              <a:t>("i1=%d\ni2=%d\n",i1,i2);</a:t>
            </a: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  </a:t>
            </a:r>
            <a:r>
              <a:rPr lang="en-US" altLang="zh-CN" dirty="0" err="1">
                <a:ea typeface="宋体" panose="02010600030101010101" pitchFamily="2" charset="-122"/>
              </a:rPr>
              <a:t>printf</a:t>
            </a:r>
            <a:r>
              <a:rPr lang="en-US" altLang="zh-CN" dirty="0">
                <a:ea typeface="宋体" panose="02010600030101010101" pitchFamily="2" charset="-122"/>
              </a:rPr>
              <a:t>("*pi1=%d\n*pi2=%d\n",*</a:t>
            </a:r>
            <a:r>
              <a:rPr lang="en-US" altLang="zh-CN" dirty="0" smtClean="0">
                <a:ea typeface="宋体" panose="02010600030101010101" pitchFamily="2" charset="-122"/>
              </a:rPr>
              <a:t>p1</a:t>
            </a:r>
            <a:r>
              <a:rPr lang="en-US" altLang="zh-CN" dirty="0">
                <a:ea typeface="宋体" panose="02010600030101010101" pitchFamily="2" charset="-122"/>
              </a:rPr>
              <a:t>,*</a:t>
            </a:r>
            <a:r>
              <a:rPr lang="en-US" altLang="zh-CN" dirty="0" smtClean="0">
                <a:ea typeface="宋体" panose="02010600030101010101" pitchFamily="2" charset="-122"/>
              </a:rPr>
              <a:t>p2</a:t>
            </a:r>
            <a:r>
              <a:rPr lang="en-US" altLang="zh-CN" dirty="0">
                <a:ea typeface="宋体" panose="02010600030101010101" pitchFamily="2" charset="-122"/>
              </a:rPr>
              <a:t>)</a:t>
            </a:r>
            <a:r>
              <a:rPr lang="en-US" altLang="zh-CN" dirty="0" smtClean="0">
                <a:ea typeface="宋体" panose="02010600030101010101" pitchFamily="2" charset="-122"/>
              </a:rPr>
              <a:t>;</a:t>
            </a:r>
          </a:p>
          <a:p>
            <a:pPr marL="609600" indent="-609600">
              <a:buClr>
                <a:srgbClr val="0000CC"/>
              </a:buClr>
              <a:buNone/>
            </a:pPr>
            <a:r>
              <a:rPr lang="en-US" altLang="zh-CN" dirty="0">
                <a:ea typeface="宋体" panose="02010600030101010101" pitchFamily="2" charset="-122"/>
              </a:rPr>
              <a:t> </a:t>
            </a:r>
            <a:r>
              <a:rPr lang="en-US" altLang="zh-CN" dirty="0" err="1">
                <a:ea typeface="宋体" panose="02010600030101010101" pitchFamily="2" charset="-122"/>
              </a:rPr>
              <a:t>printf</a:t>
            </a:r>
            <a:r>
              <a:rPr lang="en-US" altLang="zh-CN" dirty="0" smtClean="0">
                <a:ea typeface="宋体" panose="02010600030101010101" pitchFamily="2" charset="-122"/>
              </a:rPr>
              <a:t>(“ pi1</a:t>
            </a:r>
            <a:r>
              <a:rPr lang="en-US" altLang="zh-CN" dirty="0">
                <a:ea typeface="宋体" panose="02010600030101010101" pitchFamily="2" charset="-122"/>
              </a:rPr>
              <a:t>=%d\</a:t>
            </a:r>
            <a:r>
              <a:rPr lang="en-US" altLang="zh-CN" dirty="0" smtClean="0">
                <a:ea typeface="宋体" panose="02010600030101010101" pitchFamily="2" charset="-122"/>
              </a:rPr>
              <a:t>n pi2</a:t>
            </a:r>
            <a:r>
              <a:rPr lang="en-US" altLang="zh-CN" dirty="0">
                <a:ea typeface="宋体" panose="02010600030101010101" pitchFamily="2" charset="-122"/>
              </a:rPr>
              <a:t>=%d\</a:t>
            </a:r>
            <a:r>
              <a:rPr lang="en-US" altLang="zh-CN" dirty="0" smtClean="0">
                <a:ea typeface="宋体" panose="02010600030101010101" pitchFamily="2" charset="-122"/>
              </a:rPr>
              <a:t>n”, p1,p2</a:t>
            </a:r>
            <a:r>
              <a:rPr lang="en-US" altLang="zh-CN" dirty="0">
                <a:ea typeface="宋体" panose="02010600030101010101" pitchFamily="2" charset="-122"/>
              </a:rPr>
              <a:t>);</a:t>
            </a: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  return 0;</a:t>
            </a:r>
          </a:p>
          <a:p>
            <a:pPr marL="609600" indent="-609600" eaLnBrk="1" hangingPunct="1">
              <a:buClr>
                <a:srgbClr val="0000CC"/>
              </a:buClr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} </a:t>
            </a:r>
          </a:p>
          <a:p>
            <a:pPr marL="609600" indent="-609600"/>
            <a:endParaRPr kumimoji="1" lang="zh-CN" altLang="en-US" dirty="0">
              <a:ea typeface="宋体" panose="02010600030101010101" pitchFamily="2" charset="-122"/>
            </a:endParaRPr>
          </a:p>
        </p:txBody>
      </p:sp>
      <p:grpSp>
        <p:nvGrpSpPr>
          <p:cNvPr id="4" name="Group 23"/>
          <p:cNvGrpSpPr>
            <a:grpSpLocks/>
          </p:cNvGrpSpPr>
          <p:nvPr/>
        </p:nvGrpSpPr>
        <p:grpSpPr bwMode="auto">
          <a:xfrm>
            <a:off x="5724525" y="1954361"/>
            <a:ext cx="838200" cy="792163"/>
            <a:chOff x="3413" y="903"/>
            <a:chExt cx="528" cy="499"/>
          </a:xfrm>
        </p:grpSpPr>
        <p:sp>
          <p:nvSpPr>
            <p:cNvPr id="5" name="AutoShape 24"/>
            <p:cNvSpPr>
              <a:spLocks noChangeArrowheads="1"/>
            </p:cNvSpPr>
            <p:nvPr/>
          </p:nvSpPr>
          <p:spPr bwMode="auto">
            <a:xfrm>
              <a:off x="3413" y="1144"/>
              <a:ext cx="528" cy="258"/>
            </a:xfrm>
            <a:prstGeom prst="flowChartProcess">
              <a:avLst/>
            </a:prstGeom>
            <a:solidFill>
              <a:srgbClr val="00FF00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53882" dir="18900000" algn="ctr" rotWithShape="0">
                <a:schemeClr val="bg2">
                  <a:alpha val="74998"/>
                </a:schemeClr>
              </a:outerShdw>
            </a:effectLst>
          </p:spPr>
          <p:txBody>
            <a:bodyPr lIns="90000" tIns="46800" rIns="90000" bIns="46800" anchor="ctr">
              <a:spAutoFit/>
            </a:bodyPr>
            <a:lstStyle/>
            <a:p>
              <a:pPr algn="ctr">
                <a:defRPr/>
              </a:pPr>
              <a:r>
                <a:rPr kumimoji="1" lang="en-US" altLang="zh-CN" sz="2000"/>
                <a:t> </a:t>
              </a:r>
            </a:p>
          </p:txBody>
        </p:sp>
        <p:sp>
          <p:nvSpPr>
            <p:cNvPr id="6" name="Text Box 25"/>
            <p:cNvSpPr txBox="1">
              <a:spLocks noChangeArrowheads="1"/>
            </p:cNvSpPr>
            <p:nvPr/>
          </p:nvSpPr>
          <p:spPr bwMode="auto">
            <a:xfrm>
              <a:off x="3512" y="903"/>
              <a:ext cx="28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>
                <a:defRPr/>
              </a:pPr>
              <a:r>
                <a:rPr kumimoji="1" lang="en-US" altLang="zh-CN" sz="2000" smtClean="0"/>
                <a:t>p1</a:t>
              </a:r>
            </a:p>
          </p:txBody>
        </p:sp>
      </p:grp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7185025" y="2273449"/>
            <a:ext cx="1444625" cy="433387"/>
            <a:chOff x="4520" y="1296"/>
            <a:chExt cx="910" cy="273"/>
          </a:xfrm>
        </p:grpSpPr>
        <p:sp>
          <p:nvSpPr>
            <p:cNvPr id="8" name="AutoShape 27"/>
            <p:cNvSpPr>
              <a:spLocks noChangeArrowheads="1"/>
            </p:cNvSpPr>
            <p:nvPr/>
          </p:nvSpPr>
          <p:spPr bwMode="auto">
            <a:xfrm>
              <a:off x="4520" y="1311"/>
              <a:ext cx="642" cy="258"/>
            </a:xfrm>
            <a:prstGeom prst="flowChartProcess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53882" dir="18900000" algn="ctr" rotWithShape="0">
                <a:schemeClr val="bg2">
                  <a:alpha val="74998"/>
                </a:schemeClr>
              </a:outerShdw>
            </a:effectLst>
          </p:spPr>
          <p:txBody>
            <a:bodyPr wrap="none" lIns="90000" tIns="46800" rIns="90000" bIns="46800" anchor="ctr">
              <a:spAutoFit/>
            </a:bodyPr>
            <a:lstStyle/>
            <a:p>
              <a:pPr algn="ctr">
                <a:defRPr/>
              </a:pPr>
              <a:r>
                <a:rPr kumimoji="1" lang="en-US" altLang="zh-CN" sz="2000"/>
                <a:t>     10    </a:t>
              </a:r>
            </a:p>
          </p:txBody>
        </p:sp>
        <p:sp>
          <p:nvSpPr>
            <p:cNvPr id="9" name="Text Box 28"/>
            <p:cNvSpPr txBox="1">
              <a:spLocks noChangeArrowheads="1"/>
            </p:cNvSpPr>
            <p:nvPr/>
          </p:nvSpPr>
          <p:spPr bwMode="auto">
            <a:xfrm>
              <a:off x="5192" y="1296"/>
              <a:ext cx="238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>
                <a:defRPr/>
              </a:pPr>
              <a:r>
                <a:rPr kumimoji="1" lang="en-US" altLang="zh-CN" sz="2000" smtClean="0"/>
                <a:t>i1</a:t>
              </a:r>
            </a:p>
          </p:txBody>
        </p:sp>
      </p:grpSp>
      <p:grpSp>
        <p:nvGrpSpPr>
          <p:cNvPr id="10" name="Group 29"/>
          <p:cNvGrpSpPr>
            <a:grpSpLocks/>
          </p:cNvGrpSpPr>
          <p:nvPr/>
        </p:nvGrpSpPr>
        <p:grpSpPr bwMode="auto">
          <a:xfrm>
            <a:off x="5724525" y="4087961"/>
            <a:ext cx="838200" cy="792163"/>
            <a:chOff x="3413" y="903"/>
            <a:chExt cx="528" cy="499"/>
          </a:xfrm>
        </p:grpSpPr>
        <p:sp>
          <p:nvSpPr>
            <p:cNvPr id="11" name="AutoShape 30"/>
            <p:cNvSpPr>
              <a:spLocks noChangeArrowheads="1"/>
            </p:cNvSpPr>
            <p:nvPr/>
          </p:nvSpPr>
          <p:spPr bwMode="auto">
            <a:xfrm>
              <a:off x="3413" y="1144"/>
              <a:ext cx="528" cy="258"/>
            </a:xfrm>
            <a:prstGeom prst="flowChartProcess">
              <a:avLst/>
            </a:prstGeom>
            <a:solidFill>
              <a:srgbClr val="00FF00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53882" dir="18900000" algn="ctr" rotWithShape="0">
                <a:schemeClr val="bg2">
                  <a:alpha val="74998"/>
                </a:schemeClr>
              </a:outerShdw>
            </a:effectLst>
          </p:spPr>
          <p:txBody>
            <a:bodyPr lIns="90000" tIns="46800" rIns="90000" bIns="46800" anchor="ctr">
              <a:spAutoFit/>
            </a:bodyPr>
            <a:lstStyle/>
            <a:p>
              <a:pPr algn="ctr">
                <a:defRPr/>
              </a:pPr>
              <a:r>
                <a:rPr kumimoji="1" lang="en-US" altLang="zh-CN" sz="2000"/>
                <a:t> </a:t>
              </a:r>
            </a:p>
          </p:txBody>
        </p:sp>
        <p:sp>
          <p:nvSpPr>
            <p:cNvPr id="12" name="Text Box 31"/>
            <p:cNvSpPr txBox="1">
              <a:spLocks noChangeArrowheads="1"/>
            </p:cNvSpPr>
            <p:nvPr/>
          </p:nvSpPr>
          <p:spPr bwMode="auto">
            <a:xfrm>
              <a:off x="3512" y="903"/>
              <a:ext cx="28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>
                <a:defRPr/>
              </a:pPr>
              <a:r>
                <a:rPr kumimoji="1" lang="en-US" altLang="zh-CN" sz="2000" smtClean="0"/>
                <a:t>p2</a:t>
              </a:r>
            </a:p>
          </p:txBody>
        </p:sp>
      </p:grpSp>
      <p:grpSp>
        <p:nvGrpSpPr>
          <p:cNvPr id="13" name="Group 32"/>
          <p:cNvGrpSpPr>
            <a:grpSpLocks/>
          </p:cNvGrpSpPr>
          <p:nvPr/>
        </p:nvGrpSpPr>
        <p:grpSpPr bwMode="auto">
          <a:xfrm>
            <a:off x="7177088" y="4392761"/>
            <a:ext cx="1430337" cy="447675"/>
            <a:chOff x="4515" y="2631"/>
            <a:chExt cx="901" cy="282"/>
          </a:xfrm>
        </p:grpSpPr>
        <p:sp>
          <p:nvSpPr>
            <p:cNvPr id="14" name="AutoShape 33"/>
            <p:cNvSpPr>
              <a:spLocks noChangeArrowheads="1"/>
            </p:cNvSpPr>
            <p:nvPr/>
          </p:nvSpPr>
          <p:spPr bwMode="auto">
            <a:xfrm>
              <a:off x="4515" y="2655"/>
              <a:ext cx="642" cy="258"/>
            </a:xfrm>
            <a:prstGeom prst="flowChartProcess">
              <a:avLst/>
            </a:prstGeom>
            <a:solidFill>
              <a:srgbClr val="FFFF99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53882" dir="18900000" algn="ctr" rotWithShape="0">
                <a:schemeClr val="bg2">
                  <a:alpha val="74998"/>
                </a:schemeClr>
              </a:outerShdw>
            </a:effectLst>
          </p:spPr>
          <p:txBody>
            <a:bodyPr wrap="none" lIns="90000" tIns="46800" rIns="90000" bIns="46800" anchor="ctr">
              <a:spAutoFit/>
            </a:bodyPr>
            <a:lstStyle/>
            <a:p>
              <a:pPr algn="ctr">
                <a:defRPr/>
              </a:pPr>
              <a:r>
                <a:rPr kumimoji="1" lang="en-US" altLang="zh-CN" sz="2000"/>
                <a:t>     20    </a:t>
              </a:r>
            </a:p>
          </p:txBody>
        </p:sp>
        <p:sp>
          <p:nvSpPr>
            <p:cNvPr id="15" name="Text Box 34"/>
            <p:cNvSpPr txBox="1">
              <a:spLocks noChangeArrowheads="1"/>
            </p:cNvSpPr>
            <p:nvPr/>
          </p:nvSpPr>
          <p:spPr bwMode="auto">
            <a:xfrm>
              <a:off x="5178" y="2631"/>
              <a:ext cx="238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>
                <a:defRPr/>
              </a:pPr>
              <a:r>
                <a:rPr kumimoji="1" lang="en-US" altLang="zh-CN" sz="2000" smtClean="0"/>
                <a:t>i2</a:t>
              </a:r>
            </a:p>
          </p:txBody>
        </p:sp>
      </p:grpSp>
      <p:grpSp>
        <p:nvGrpSpPr>
          <p:cNvPr id="16" name="Group 35"/>
          <p:cNvGrpSpPr>
            <a:grpSpLocks/>
          </p:cNvGrpSpPr>
          <p:nvPr/>
        </p:nvGrpSpPr>
        <p:grpSpPr bwMode="auto">
          <a:xfrm>
            <a:off x="5724525" y="3021161"/>
            <a:ext cx="838200" cy="792163"/>
            <a:chOff x="3413" y="903"/>
            <a:chExt cx="528" cy="499"/>
          </a:xfrm>
        </p:grpSpPr>
        <p:sp>
          <p:nvSpPr>
            <p:cNvPr id="17" name="AutoShape 36"/>
            <p:cNvSpPr>
              <a:spLocks noChangeArrowheads="1"/>
            </p:cNvSpPr>
            <p:nvPr/>
          </p:nvSpPr>
          <p:spPr bwMode="auto">
            <a:xfrm>
              <a:off x="3413" y="1144"/>
              <a:ext cx="528" cy="258"/>
            </a:xfrm>
            <a:prstGeom prst="flowChartProcess">
              <a:avLst/>
            </a:prstGeom>
            <a:solidFill>
              <a:srgbClr val="00FF00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53882" dir="18900000" algn="ctr" rotWithShape="0">
                <a:schemeClr val="bg2">
                  <a:alpha val="74998"/>
                </a:schemeClr>
              </a:outerShdw>
            </a:effectLst>
          </p:spPr>
          <p:txBody>
            <a:bodyPr lIns="90000" tIns="46800" rIns="90000" bIns="46800" anchor="ctr">
              <a:spAutoFit/>
            </a:bodyPr>
            <a:lstStyle/>
            <a:p>
              <a:pPr algn="ctr">
                <a:defRPr/>
              </a:pPr>
              <a:r>
                <a:rPr kumimoji="1" lang="en-US" altLang="zh-CN" sz="2000"/>
                <a:t> </a:t>
              </a:r>
            </a:p>
          </p:txBody>
        </p:sp>
        <p:sp>
          <p:nvSpPr>
            <p:cNvPr id="18" name="Text Box 37"/>
            <p:cNvSpPr txBox="1">
              <a:spLocks noChangeArrowheads="1"/>
            </p:cNvSpPr>
            <p:nvPr/>
          </p:nvSpPr>
          <p:spPr bwMode="auto">
            <a:xfrm>
              <a:off x="3552" y="903"/>
              <a:ext cx="20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FFCC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Times New Roman" charset="0"/>
                  <a:ea typeface="宋体" charset="0"/>
                  <a:cs typeface="宋体" charset="0"/>
                </a:defRPr>
              </a:lvl1pPr>
              <a:lvl2pPr>
                <a:defRPr sz="2800"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>
                <a:defRPr/>
              </a:pPr>
              <a:r>
                <a:rPr kumimoji="1" lang="en-US" altLang="zh-CN" sz="2000" smtClean="0"/>
                <a:t>p</a:t>
              </a:r>
            </a:p>
          </p:txBody>
        </p:sp>
      </p:grpSp>
      <p:sp>
        <p:nvSpPr>
          <p:cNvPr id="19" name="Line 38"/>
          <p:cNvSpPr>
            <a:spLocks noChangeShapeType="1"/>
          </p:cNvSpPr>
          <p:nvPr/>
        </p:nvSpPr>
        <p:spPr bwMode="auto">
          <a:xfrm>
            <a:off x="6570663" y="2502049"/>
            <a:ext cx="685800" cy="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20" name="Line 39"/>
          <p:cNvSpPr>
            <a:spLocks noChangeShapeType="1"/>
          </p:cNvSpPr>
          <p:nvPr/>
        </p:nvSpPr>
        <p:spPr bwMode="auto">
          <a:xfrm>
            <a:off x="6562725" y="4635649"/>
            <a:ext cx="685800" cy="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21" name="Text Box 40"/>
          <p:cNvSpPr txBox="1">
            <a:spLocks noChangeArrowheads="1"/>
          </p:cNvSpPr>
          <p:nvPr/>
        </p:nvSpPr>
        <p:spPr bwMode="auto">
          <a:xfrm>
            <a:off x="7378700" y="1878161"/>
            <a:ext cx="6397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>
              <a:defRPr/>
            </a:pPr>
            <a:r>
              <a:rPr kumimoji="1" lang="en-US" altLang="zh-CN" sz="2000" smtClean="0"/>
              <a:t>* p1</a:t>
            </a:r>
          </a:p>
        </p:txBody>
      </p:sp>
      <p:sp>
        <p:nvSpPr>
          <p:cNvPr id="22" name="Text Box 41"/>
          <p:cNvSpPr txBox="1">
            <a:spLocks noChangeArrowheads="1"/>
          </p:cNvSpPr>
          <p:nvPr/>
        </p:nvSpPr>
        <p:spPr bwMode="auto">
          <a:xfrm>
            <a:off x="7758113" y="4026049"/>
            <a:ext cx="63976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>
              <a:defRPr/>
            </a:pPr>
            <a:r>
              <a:rPr kumimoji="1" lang="en-US" altLang="zh-CN" sz="2000" smtClean="0"/>
              <a:t>* p2</a:t>
            </a:r>
          </a:p>
        </p:txBody>
      </p:sp>
      <p:sp>
        <p:nvSpPr>
          <p:cNvPr id="23" name="Line 42"/>
          <p:cNvSpPr>
            <a:spLocks noChangeShapeType="1"/>
          </p:cNvSpPr>
          <p:nvPr/>
        </p:nvSpPr>
        <p:spPr bwMode="auto">
          <a:xfrm flipV="1">
            <a:off x="6562725" y="2654449"/>
            <a:ext cx="990600" cy="99060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24" name="Text Box 43"/>
          <p:cNvSpPr txBox="1">
            <a:spLocks noChangeArrowheads="1"/>
          </p:cNvSpPr>
          <p:nvPr/>
        </p:nvSpPr>
        <p:spPr bwMode="auto">
          <a:xfrm>
            <a:off x="7991475" y="1878161"/>
            <a:ext cx="5127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FFCC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>
              <a:defRPr/>
            </a:pPr>
            <a:r>
              <a:rPr kumimoji="1" lang="en-US" altLang="zh-CN" sz="2000" smtClean="0"/>
              <a:t>* p</a:t>
            </a:r>
          </a:p>
        </p:txBody>
      </p:sp>
      <p:sp>
        <p:nvSpPr>
          <p:cNvPr id="25" name="Line 44"/>
          <p:cNvSpPr>
            <a:spLocks noChangeShapeType="1"/>
          </p:cNvSpPr>
          <p:nvPr/>
        </p:nvSpPr>
        <p:spPr bwMode="auto">
          <a:xfrm>
            <a:off x="6562725" y="2502049"/>
            <a:ext cx="1143000" cy="19812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26" name="Rectangle 45"/>
          <p:cNvSpPr>
            <a:spLocks noChangeArrowheads="1"/>
          </p:cNvSpPr>
          <p:nvPr/>
        </p:nvSpPr>
        <p:spPr bwMode="auto">
          <a:xfrm>
            <a:off x="5842000" y="2349649"/>
            <a:ext cx="5397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1800">
                <a:latin typeface="Arial" charset="0"/>
              </a:rPr>
              <a:t>&amp;i1</a:t>
            </a:r>
          </a:p>
        </p:txBody>
      </p:sp>
      <p:sp>
        <p:nvSpPr>
          <p:cNvPr id="27" name="Rectangle 46"/>
          <p:cNvSpPr>
            <a:spLocks noChangeArrowheads="1"/>
          </p:cNvSpPr>
          <p:nvPr/>
        </p:nvSpPr>
        <p:spPr bwMode="auto">
          <a:xfrm>
            <a:off x="5842000" y="4437211"/>
            <a:ext cx="5397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1800">
                <a:latin typeface="Arial" charset="0"/>
              </a:rPr>
              <a:t>&amp;i2</a:t>
            </a:r>
          </a:p>
        </p:txBody>
      </p:sp>
      <p:sp>
        <p:nvSpPr>
          <p:cNvPr id="28" name="Rectangle 47"/>
          <p:cNvSpPr>
            <a:spLocks noChangeArrowheads="1"/>
          </p:cNvSpPr>
          <p:nvPr/>
        </p:nvSpPr>
        <p:spPr bwMode="auto">
          <a:xfrm>
            <a:off x="5876925" y="3429149"/>
            <a:ext cx="5397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1800">
                <a:latin typeface="Arial" charset="0"/>
              </a:rPr>
              <a:t>&amp;i1</a:t>
            </a:r>
          </a:p>
        </p:txBody>
      </p:sp>
      <p:sp>
        <p:nvSpPr>
          <p:cNvPr id="29" name="Rectangle 48"/>
          <p:cNvSpPr>
            <a:spLocks noChangeArrowheads="1"/>
          </p:cNvSpPr>
          <p:nvPr/>
        </p:nvSpPr>
        <p:spPr bwMode="auto">
          <a:xfrm>
            <a:off x="5805488" y="2349649"/>
            <a:ext cx="539750" cy="366712"/>
          </a:xfrm>
          <a:prstGeom prst="rect">
            <a:avLst/>
          </a:prstGeom>
          <a:solidFill>
            <a:srgbClr val="00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1800">
                <a:latin typeface="Arial" charset="0"/>
              </a:rPr>
              <a:t>&amp;i2</a:t>
            </a:r>
          </a:p>
        </p:txBody>
      </p:sp>
      <p:sp>
        <p:nvSpPr>
          <p:cNvPr id="30" name="Rectangle 49"/>
          <p:cNvSpPr>
            <a:spLocks noChangeArrowheads="1"/>
          </p:cNvSpPr>
          <p:nvPr/>
        </p:nvSpPr>
        <p:spPr bwMode="auto">
          <a:xfrm>
            <a:off x="5876925" y="4502299"/>
            <a:ext cx="539750" cy="366712"/>
          </a:xfrm>
          <a:prstGeom prst="rect">
            <a:avLst/>
          </a:prstGeom>
          <a:solidFill>
            <a:srgbClr val="00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1" lang="en-US" altLang="zh-CN" sz="1800">
                <a:latin typeface="Arial" charset="0"/>
              </a:rPr>
              <a:t>&amp;i1</a:t>
            </a:r>
          </a:p>
        </p:txBody>
      </p:sp>
      <p:sp>
        <p:nvSpPr>
          <p:cNvPr id="31" name="Line 50"/>
          <p:cNvSpPr>
            <a:spLocks noChangeShapeType="1"/>
          </p:cNvSpPr>
          <p:nvPr/>
        </p:nvSpPr>
        <p:spPr bwMode="auto">
          <a:xfrm flipV="1">
            <a:off x="6562725" y="2654449"/>
            <a:ext cx="1143000" cy="19812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pPr>
              <a:defRPr/>
            </a:pPr>
            <a:endParaRPr lang="zh-CN" altLang="en-US"/>
          </a:p>
        </p:txBody>
      </p:sp>
      <p:sp>
        <p:nvSpPr>
          <p:cNvPr id="32" name="Text Box 51"/>
          <p:cNvSpPr txBox="1">
            <a:spLocks noChangeArrowheads="1"/>
          </p:cNvSpPr>
          <p:nvPr/>
        </p:nvSpPr>
        <p:spPr bwMode="auto">
          <a:xfrm>
            <a:off x="7389813" y="1844824"/>
            <a:ext cx="639762" cy="396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>
              <a:defRPr/>
            </a:pPr>
            <a:r>
              <a:rPr kumimoji="1" lang="en-US" altLang="zh-CN" sz="2000" smtClean="0"/>
              <a:t>* p2</a:t>
            </a:r>
          </a:p>
        </p:txBody>
      </p:sp>
      <p:sp>
        <p:nvSpPr>
          <p:cNvPr id="33" name="Text Box 52"/>
          <p:cNvSpPr txBox="1">
            <a:spLocks noChangeArrowheads="1"/>
          </p:cNvSpPr>
          <p:nvPr/>
        </p:nvSpPr>
        <p:spPr bwMode="auto">
          <a:xfrm>
            <a:off x="7677150" y="4054624"/>
            <a:ext cx="639763" cy="36671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>
              <a:lnSpc>
                <a:spcPct val="90000"/>
              </a:lnSpc>
              <a:defRPr/>
            </a:pPr>
            <a:r>
              <a:rPr kumimoji="1" lang="en-US" altLang="zh-CN" sz="2000" smtClean="0"/>
              <a:t>* p1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7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7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utoUpdateAnimBg="0"/>
      <p:bldP spid="28" grpId="0"/>
      <p:bldP spid="29" grpId="0" animBg="1"/>
      <p:bldP spid="30" grpId="0" animBg="1"/>
      <p:bldP spid="32" grpId="0" animBg="1"/>
      <p:bldP spid="3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Figure demonstration</a:t>
            </a:r>
            <a:endParaRPr kumimoji="1" lang="zh-CN" altLang="en-US"/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008112" y="1061676"/>
            <a:ext cx="6516216" cy="2591479"/>
          </a:xfrm>
          <a:prstGeom prst="rect">
            <a:avLst/>
          </a:prstGeom>
          <a:ln/>
          <a:ex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marL="609600" indent="-609600"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800" dirty="0" err="1"/>
              <a:t>int</a:t>
            </a:r>
            <a:r>
              <a:rPr lang="en-US" altLang="zh-CN" sz="2800" dirty="0"/>
              <a:t> i1=3,i2=4; 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800" dirty="0" err="1"/>
              <a:t>int</a:t>
            </a:r>
            <a:r>
              <a:rPr lang="en-US" altLang="zh-CN" sz="2800" dirty="0"/>
              <a:t> *</a:t>
            </a:r>
            <a:r>
              <a:rPr lang="en-US" altLang="zh-CN" sz="2800" dirty="0" smtClean="0"/>
              <a:t>p1,</a:t>
            </a:r>
            <a:r>
              <a:rPr lang="en-US" altLang="zh-CN" sz="2800" dirty="0"/>
              <a:t>*</a:t>
            </a:r>
            <a:r>
              <a:rPr lang="en-US" altLang="zh-CN" sz="2800" dirty="0" smtClean="0"/>
              <a:t>p2,</a:t>
            </a:r>
            <a:r>
              <a:rPr lang="en-US" altLang="zh-CN" sz="2800" dirty="0"/>
              <a:t>*</a:t>
            </a:r>
            <a:r>
              <a:rPr lang="en-US" altLang="zh-CN" sz="2800" dirty="0" smtClean="0"/>
              <a:t>p;</a:t>
            </a:r>
          </a:p>
          <a:p>
            <a:pPr eaLnBrk="1" hangingPunct="1">
              <a:buClr>
                <a:srgbClr val="0000CC"/>
              </a:buClr>
              <a:buNone/>
            </a:pPr>
            <a:r>
              <a:rPr lang="en-US" altLang="zh-CN" sz="2800" dirty="0" smtClean="0"/>
              <a:t>p1</a:t>
            </a:r>
            <a:r>
              <a:rPr lang="en-US" altLang="zh-CN" sz="2800" dirty="0"/>
              <a:t>=&amp;</a:t>
            </a:r>
            <a:r>
              <a:rPr lang="en-US" altLang="zh-CN" sz="2800" dirty="0" smtClean="0"/>
              <a:t>i1</a:t>
            </a:r>
            <a:r>
              <a:rPr lang="en-US" altLang="zh-CN" sz="2800" dirty="0"/>
              <a:t> </a:t>
            </a:r>
            <a:r>
              <a:rPr lang="en-US" altLang="zh-CN" sz="2800" dirty="0" smtClean="0"/>
              <a:t>; p2</a:t>
            </a:r>
            <a:r>
              <a:rPr lang="en-US" altLang="zh-CN" sz="2800" dirty="0"/>
              <a:t>=&amp;</a:t>
            </a:r>
            <a:r>
              <a:rPr lang="en-US" altLang="zh-CN" sz="2800" dirty="0" smtClean="0"/>
              <a:t>i2;  p </a:t>
            </a:r>
            <a:r>
              <a:rPr lang="en-US" altLang="zh-CN" sz="2800" dirty="0"/>
              <a:t>= 0;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800" dirty="0" smtClean="0">
                <a:solidFill>
                  <a:srgbClr val="FF0000"/>
                </a:solidFill>
              </a:rPr>
              <a:t>p=pi1</a:t>
            </a:r>
            <a:r>
              <a:rPr lang="en-US" altLang="zh-CN" sz="2800" dirty="0">
                <a:solidFill>
                  <a:srgbClr val="FF0000"/>
                </a:solidFill>
              </a:rPr>
              <a:t>;   </a:t>
            </a:r>
            <a:r>
              <a:rPr lang="en-US" altLang="zh-CN" sz="2800" dirty="0" smtClean="0">
                <a:solidFill>
                  <a:srgbClr val="FF0000"/>
                </a:solidFill>
              </a:rPr>
              <a:t>p1=p2</a:t>
            </a:r>
            <a:r>
              <a:rPr lang="en-US" altLang="zh-CN" sz="2800" dirty="0">
                <a:solidFill>
                  <a:srgbClr val="FF0000"/>
                </a:solidFill>
              </a:rPr>
              <a:t>;  </a:t>
            </a:r>
            <a:r>
              <a:rPr lang="en-US" altLang="zh-CN" sz="2800" dirty="0" smtClean="0">
                <a:solidFill>
                  <a:srgbClr val="FF0000"/>
                </a:solidFill>
              </a:rPr>
              <a:t>p2=p;</a:t>
            </a:r>
            <a:endParaRPr lang="en-US" altLang="zh-CN" sz="2800" dirty="0">
              <a:solidFill>
                <a:srgbClr val="FF0000"/>
              </a:solidFill>
            </a:endParaRP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800" dirty="0"/>
              <a:t> </a:t>
            </a:r>
            <a:endParaRPr lang="zh-CN" altLang="en-US" sz="1600" dirty="0">
              <a:latin typeface="Arial" panose="020B0604020202020204" pitchFamily="34" charset="0"/>
            </a:endParaRP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971600" y="3879744"/>
            <a:ext cx="7344816" cy="2357568"/>
          </a:xfrm>
          <a:prstGeom prst="rect">
            <a:avLst/>
          </a:prstGeom>
          <a:ln/>
          <a:ex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marL="609600" indent="-609600"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3200" dirty="0" err="1"/>
              <a:t>int</a:t>
            </a:r>
            <a:r>
              <a:rPr lang="en-US" altLang="zh-CN" sz="3200" dirty="0"/>
              <a:t> i1=3,i2=4; 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3200" dirty="0" err="1"/>
              <a:t>int</a:t>
            </a:r>
            <a:r>
              <a:rPr lang="en-US" altLang="zh-CN" sz="3200" dirty="0"/>
              <a:t> *p1=&amp;i1,*p2=&amp;i2,*</a:t>
            </a:r>
            <a:r>
              <a:rPr lang="en-US" altLang="zh-CN" sz="3200" dirty="0" smtClean="0"/>
              <a:t>p = 0;</a:t>
            </a:r>
            <a:endParaRPr lang="en-US" altLang="zh-CN" sz="3200" dirty="0"/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3200" dirty="0" smtClean="0">
                <a:solidFill>
                  <a:srgbClr val="FF0000"/>
                </a:solidFill>
              </a:rPr>
              <a:t>*p=*p1</a:t>
            </a:r>
            <a:r>
              <a:rPr lang="en-US" altLang="zh-CN" sz="3200" dirty="0">
                <a:solidFill>
                  <a:srgbClr val="FF0000"/>
                </a:solidFill>
              </a:rPr>
              <a:t>;   </a:t>
            </a:r>
            <a:r>
              <a:rPr lang="en-US" altLang="zh-CN" sz="3200" dirty="0" smtClean="0">
                <a:solidFill>
                  <a:srgbClr val="FF0000"/>
                </a:solidFill>
              </a:rPr>
              <a:t>*p1= *p2</a:t>
            </a:r>
            <a:r>
              <a:rPr lang="en-US" altLang="zh-CN" sz="3200" dirty="0">
                <a:solidFill>
                  <a:srgbClr val="FF0000"/>
                </a:solidFill>
              </a:rPr>
              <a:t>;  </a:t>
            </a:r>
            <a:r>
              <a:rPr lang="en-US" altLang="zh-CN" sz="3200" dirty="0" smtClean="0">
                <a:solidFill>
                  <a:srgbClr val="FF0000"/>
                </a:solidFill>
              </a:rPr>
              <a:t>*p2= *p;</a:t>
            </a:r>
            <a:endParaRPr lang="en-US" altLang="zh-CN" sz="3200" dirty="0">
              <a:solidFill>
                <a:srgbClr val="FF0000"/>
              </a:solidFill>
            </a:endParaRP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3200" dirty="0"/>
              <a:t> 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17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Pointer dereferencing in swap</a:t>
            </a:r>
            <a:endParaRPr kumimoji="1" lang="zh-CN" altLang="en-US"/>
          </a:p>
        </p:txBody>
      </p:sp>
      <p:sp>
        <p:nvSpPr>
          <p:cNvPr id="22531" name="矩形 3"/>
          <p:cNvSpPr>
            <a:spLocks noChangeArrowheads="1"/>
          </p:cNvSpPr>
          <p:nvPr/>
        </p:nvSpPr>
        <p:spPr bwMode="auto">
          <a:xfrm>
            <a:off x="76200" y="914400"/>
            <a:ext cx="4572000" cy="5878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609600" indent="-609600"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#include &lt;</a:t>
            </a:r>
            <a:r>
              <a:rPr lang="en-US" altLang="zh-CN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stdio.h</a:t>
            </a: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&gt;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int</a:t>
            </a: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main()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{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int</a:t>
            </a: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i1=3,i2=4;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int</a:t>
            </a: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*pi1,*pi2;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int</a:t>
            </a: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iTemp</a:t>
            </a: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=0;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 pi1=&amp;i1; pi2=&amp;i2;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2000" dirty="0">
                <a:solidFill>
                  <a:srgbClr val="009900"/>
                </a:solidFill>
                <a:latin typeface="Arial" panose="020B0604020202020204" pitchFamily="34" charset="0"/>
              </a:rPr>
              <a:t>/*Swap the values of variables*/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2000" dirty="0" err="1">
                <a:solidFill>
                  <a:srgbClr val="FF0000"/>
                </a:solidFill>
                <a:latin typeface="Arial" panose="020B0604020202020204" pitchFamily="34" charset="0"/>
              </a:rPr>
              <a:t>iTemp</a:t>
            </a: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</a:rPr>
              <a:t>=*</a:t>
            </a:r>
            <a:r>
              <a:rPr lang="en-US" altLang="zh-CN" sz="2000" dirty="0" smtClean="0">
                <a:solidFill>
                  <a:srgbClr val="FF0000"/>
                </a:solidFill>
                <a:latin typeface="Arial" panose="020B0604020202020204" pitchFamily="34" charset="0"/>
              </a:rPr>
              <a:t>p1</a:t>
            </a: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</a:rPr>
              <a:t>;    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</a:rPr>
              <a:t> *</a:t>
            </a:r>
            <a:r>
              <a:rPr lang="en-US" altLang="zh-CN" sz="2000" dirty="0" smtClean="0">
                <a:solidFill>
                  <a:srgbClr val="FF0000"/>
                </a:solidFill>
                <a:latin typeface="Arial" panose="020B0604020202020204" pitchFamily="34" charset="0"/>
              </a:rPr>
              <a:t>p1</a:t>
            </a: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</a:rPr>
              <a:t>=*</a:t>
            </a:r>
            <a:r>
              <a:rPr lang="en-US" altLang="zh-CN" sz="2000" dirty="0" smtClean="0">
                <a:solidFill>
                  <a:srgbClr val="FF0000"/>
                </a:solidFill>
                <a:latin typeface="Arial" panose="020B0604020202020204" pitchFamily="34" charset="0"/>
              </a:rPr>
              <a:t>p2</a:t>
            </a: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</a:rPr>
              <a:t>;   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</a:rPr>
              <a:t> *</a:t>
            </a:r>
            <a:r>
              <a:rPr lang="en-US" altLang="zh-CN" sz="2000" dirty="0" smtClean="0">
                <a:solidFill>
                  <a:srgbClr val="FF0000"/>
                </a:solidFill>
                <a:latin typeface="Arial" panose="020B0604020202020204" pitchFamily="34" charset="0"/>
              </a:rPr>
              <a:t>p2</a:t>
            </a: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</a:rPr>
              <a:t>=</a:t>
            </a:r>
            <a:r>
              <a:rPr lang="en-US" altLang="zh-CN" sz="2000" dirty="0" err="1">
                <a:solidFill>
                  <a:srgbClr val="FF0000"/>
                </a:solidFill>
                <a:latin typeface="Arial" panose="020B0604020202020204" pitchFamily="34" charset="0"/>
              </a:rPr>
              <a:t>iTemp</a:t>
            </a:r>
            <a:r>
              <a:rPr lang="en-US" altLang="zh-CN" sz="2000" dirty="0">
                <a:solidFill>
                  <a:srgbClr val="FF0000"/>
                </a:solidFill>
                <a:latin typeface="Arial" panose="020B0604020202020204" pitchFamily="34" charset="0"/>
              </a:rPr>
              <a:t>;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printf</a:t>
            </a: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("i1=%d\ni2=%d\n",i1,i2);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 </a:t>
            </a:r>
            <a:r>
              <a:rPr lang="en-US" altLang="zh-CN" sz="2000" dirty="0" err="1">
                <a:solidFill>
                  <a:srgbClr val="000000"/>
                </a:solidFill>
                <a:latin typeface="Arial" panose="020B0604020202020204" pitchFamily="34" charset="0"/>
              </a:rPr>
              <a:t>printf</a:t>
            </a: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("*pi1=%d\n*pi2=%d\n",*pi1,*pi2);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  return 0;</a:t>
            </a:r>
          </a:p>
          <a:p>
            <a:pPr eaLnBrk="1" hangingPunct="1">
              <a:buClr>
                <a:srgbClr val="0000CC"/>
              </a:buClr>
              <a:buFontTx/>
              <a:buNone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</a:rPr>
              <a:t>}</a:t>
            </a:r>
          </a:p>
        </p:txBody>
      </p:sp>
      <p:graphicFrame>
        <p:nvGraphicFramePr>
          <p:cNvPr id="22532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4128903"/>
              </p:ext>
            </p:extLst>
          </p:nvPr>
        </p:nvGraphicFramePr>
        <p:xfrm>
          <a:off x="3992209" y="2852936"/>
          <a:ext cx="5181600" cy="3802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" name="Visio" r:id="rId4" imgW="5435600" imgH="2705100" progId="Visio.Drawing.11">
                  <p:embed/>
                </p:oleObj>
              </mc:Choice>
              <mc:Fallback>
                <p:oleObj name="Visio" r:id="rId4" imgW="5435600" imgH="2705100" progId="Visio.Drawing.11">
                  <p:embed/>
                  <p:pic>
                    <p:nvPicPr>
                      <p:cNvPr id="22532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92209" y="2852936"/>
                        <a:ext cx="5181600" cy="3802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Pointers as function arguments</a:t>
            </a:r>
            <a:endParaRPr kumimoji="1" lang="zh-CN" altLang="en-US"/>
          </a:p>
        </p:txBody>
      </p:sp>
      <p:sp>
        <p:nvSpPr>
          <p:cNvPr id="27651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>
                <a:ea typeface="宋体" panose="02010600030101010101" pitchFamily="2" charset="-122"/>
              </a:rPr>
              <a:t>Values of actual parameters are passed to actual parameter when calling functions (</a:t>
            </a:r>
            <a:r>
              <a:rPr kumimoji="1" lang="en-US" altLang="zh-CN" sz="2800" dirty="0">
                <a:solidFill>
                  <a:srgbClr val="FF0000"/>
                </a:solidFill>
                <a:ea typeface="宋体" panose="02010600030101010101" pitchFamily="2" charset="-122"/>
              </a:rPr>
              <a:t>passing by values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)</a:t>
            </a:r>
          </a:p>
          <a:p>
            <a:endParaRPr kumimoji="1" lang="en-US" altLang="zh-CN" sz="2800" dirty="0">
              <a:ea typeface="宋体" panose="02010600030101010101" pitchFamily="2" charset="-122"/>
            </a:endParaRPr>
          </a:p>
          <a:p>
            <a:r>
              <a:rPr kumimoji="1" lang="en-US" altLang="zh-CN" sz="2800" dirty="0">
                <a:ea typeface="宋体" panose="02010600030101010101" pitchFamily="2" charset="-122"/>
              </a:rPr>
              <a:t>The 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addresses </a:t>
            </a:r>
            <a:r>
              <a:rPr kumimoji="1" lang="en-US" altLang="zh-CN" sz="2800" dirty="0">
                <a:ea typeface="宋体" panose="02010600030101010101" pitchFamily="2" charset="-122"/>
              </a:rPr>
              <a:t>of actual parameters 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are </a:t>
            </a:r>
            <a:r>
              <a:rPr kumimoji="1" lang="en-US" altLang="zh-CN" sz="2800" dirty="0">
                <a:ea typeface="宋体" panose="02010600030101010101" pitchFamily="2" charset="-122"/>
              </a:rPr>
              <a:t>passed 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to </a:t>
            </a:r>
            <a:r>
              <a:rPr kumimoji="1" lang="en-US" altLang="zh-CN" sz="2800" dirty="0">
                <a:ea typeface="宋体" panose="02010600030101010101" pitchFamily="2" charset="-122"/>
              </a:rPr>
              <a:t>a function as an 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argument </a:t>
            </a:r>
            <a:r>
              <a:rPr kumimoji="1"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passed </a:t>
            </a:r>
            <a:r>
              <a:rPr kumimoji="1" lang="en-US" altLang="zh-CN" sz="2800" dirty="0">
                <a:solidFill>
                  <a:srgbClr val="FF0000"/>
                </a:solidFill>
                <a:ea typeface="宋体" panose="02010600030101010101" pitchFamily="2" charset="-122"/>
              </a:rPr>
              <a:t>by </a:t>
            </a:r>
            <a:r>
              <a:rPr kumimoji="1"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address.</a:t>
            </a:r>
          </a:p>
          <a:p>
            <a:pPr marL="0" indent="0">
              <a:buNone/>
            </a:pPr>
            <a:r>
              <a:rPr kumimoji="1" lang="en-US" altLang="zh-CN" sz="2800" dirty="0" smtClean="0">
                <a:ea typeface="宋体" panose="02010600030101010101" pitchFamily="2" charset="-122"/>
              </a:rPr>
              <a:t>   </a:t>
            </a:r>
            <a:r>
              <a:rPr kumimoji="1" lang="en-US" altLang="zh-CN" sz="2800" dirty="0">
                <a:ea typeface="宋体" panose="02010600030101010101" pitchFamily="2" charset="-122"/>
              </a:rPr>
              <a:t> 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 ( which can be </a:t>
            </a:r>
            <a:r>
              <a:rPr kumimoji="1" lang="en-US" altLang="zh-CN" sz="2800" dirty="0">
                <a:ea typeface="宋体" panose="02010600030101010101" pitchFamily="2" charset="-122"/>
              </a:rPr>
              <a:t>implemented by passing 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pointers</a:t>
            </a:r>
            <a:r>
              <a:rPr kumimoji="1" lang="x-none" altLang="zh-CN" sz="2800" dirty="0" smtClean="0">
                <a:ea typeface="宋体" panose="02010600030101010101" pitchFamily="2" charset="-122"/>
              </a:rPr>
              <a:t>)</a:t>
            </a:r>
            <a:endParaRPr kumimoji="1" lang="zh-CN" altLang="en-US" sz="2800" dirty="0">
              <a:ea typeface="宋体" panose="02010600030101010101" pitchFamily="2" charset="-122"/>
            </a:endParaRPr>
          </a:p>
          <a:p>
            <a:endParaRPr kumimoji="1" lang="en-US" altLang="zh-CN" sz="2800" dirty="0">
              <a:ea typeface="宋体" panose="02010600030101010101" pitchFamily="2" charset="-122"/>
            </a:endParaRPr>
          </a:p>
          <a:p>
            <a:endParaRPr kumimoji="1" lang="en-US" altLang="zh-CN" sz="2800" dirty="0">
              <a:ea typeface="宋体" panose="02010600030101010101" pitchFamily="2" charset="-122"/>
            </a:endParaRPr>
          </a:p>
          <a:p>
            <a:endParaRPr kumimoji="1" lang="zh-CN" altLang="en-US" sz="2800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00749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Swap the values of two variables</a:t>
            </a:r>
            <a:endParaRPr kumimoji="1" lang="zh-CN" altLang="en-US"/>
          </a:p>
        </p:txBody>
      </p:sp>
      <p:sp>
        <p:nvSpPr>
          <p:cNvPr id="19458" name="Rectangle 2"/>
          <p:cNvSpPr txBox="1">
            <a:spLocks noChangeArrowheads="1"/>
          </p:cNvSpPr>
          <p:nvPr/>
        </p:nvSpPr>
        <p:spPr bwMode="auto">
          <a:xfrm>
            <a:off x="381000" y="914400"/>
            <a:ext cx="82296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chemeClr val="tx1"/>
                </a:solidFill>
              </a:rPr>
              <a:t>void main()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chemeClr val="tx1"/>
                </a:solidFill>
              </a:rPr>
              <a:t>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chemeClr val="tx1"/>
                </a:solidFill>
              </a:rPr>
              <a:t>  int iA=3,iB=4;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rgbClr val="008000"/>
                </a:solidFill>
              </a:rPr>
              <a:t>/function declaration</a:t>
            </a:r>
            <a:r>
              <a:rPr lang="zh-CN" altLang="en-US">
                <a:solidFill>
                  <a:srgbClr val="008000"/>
                </a:solidFill>
              </a:rPr>
              <a:t>*</a:t>
            </a:r>
            <a:r>
              <a:rPr lang="en-US" altLang="zh-CN">
                <a:solidFill>
                  <a:srgbClr val="008000"/>
                </a:solidFill>
              </a:rPr>
              <a:t>/</a:t>
            </a:r>
            <a:endParaRPr lang="en-US" altLang="zh-CN">
              <a:solidFill>
                <a:schemeClr val="tx1"/>
              </a:solidFill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chemeClr val="tx1"/>
                </a:solidFill>
              </a:rPr>
              <a:t>  void swap(int iA1,int iB1); </a:t>
            </a:r>
            <a:endParaRPr lang="en-US" altLang="zh-CN">
              <a:solidFill>
                <a:srgbClr val="008000"/>
              </a:solidFill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chemeClr val="tx1"/>
                </a:solidFill>
              </a:rPr>
              <a:t>  </a:t>
            </a:r>
            <a:r>
              <a:rPr lang="en-US" altLang="zh-CN">
                <a:solidFill>
                  <a:srgbClr val="008000"/>
                </a:solidFill>
              </a:rPr>
              <a:t>/*function call</a:t>
            </a:r>
            <a:r>
              <a:rPr lang="zh-CN" altLang="en-US">
                <a:solidFill>
                  <a:srgbClr val="008000"/>
                </a:solidFill>
              </a:rPr>
              <a:t>*</a:t>
            </a:r>
            <a:r>
              <a:rPr lang="en-US" altLang="zh-CN">
                <a:solidFill>
                  <a:srgbClr val="008000"/>
                </a:solidFill>
              </a:rPr>
              <a:t>/</a:t>
            </a:r>
            <a:endParaRPr lang="en-US" altLang="zh-CN">
              <a:solidFill>
                <a:schemeClr val="tx1"/>
              </a:solidFill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chemeClr val="tx1"/>
                </a:solidFill>
              </a:rPr>
              <a:t>  swap( iA, iB ); </a:t>
            </a:r>
            <a:endParaRPr lang="en-US" altLang="zh-CN">
              <a:solidFill>
                <a:srgbClr val="008000"/>
              </a:solidFill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chemeClr val="tx1"/>
                </a:solidFill>
              </a:rPr>
              <a:t>  printf("iA=%d,iB=%d\n",iA,iB);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0" y="3062288"/>
            <a:ext cx="9144000" cy="0"/>
          </a:xfrm>
          <a:prstGeom prst="rect">
            <a:avLst/>
          </a:prstGeom>
          <a:noFill/>
          <a:ln>
            <a:noFill/>
          </a:ln>
          <a:extLst/>
        </p:spPr>
        <p:txBody>
          <a:bodyPr wrap="none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b="0" kern="0">
              <a:solidFill>
                <a:sysClr val="windowText" lastClr="000000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14" name="Rectangle 6"/>
          <p:cNvSpPr>
            <a:spLocks noChangeArrowheads="1"/>
          </p:cNvSpPr>
          <p:nvPr/>
        </p:nvSpPr>
        <p:spPr bwMode="auto">
          <a:xfrm>
            <a:off x="0" y="2952750"/>
            <a:ext cx="9144000" cy="0"/>
          </a:xfrm>
          <a:prstGeom prst="rect">
            <a:avLst/>
          </a:prstGeom>
          <a:noFill/>
          <a:ln>
            <a:noFill/>
          </a:ln>
          <a:extLst/>
        </p:spPr>
        <p:txBody>
          <a:bodyPr wrap="none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b="0" kern="0">
              <a:solidFill>
                <a:sysClr val="windowText" lastClr="000000"/>
              </a:solidFill>
              <a:latin typeface="Arial" charset="0"/>
              <a:ea typeface="宋体" charset="0"/>
              <a:cs typeface="宋体" charset="0"/>
            </a:endParaRPr>
          </a:p>
        </p:txBody>
      </p:sp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5105400" y="990600"/>
            <a:ext cx="3916363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rgbClr val="000000"/>
                </a:solidFill>
              </a:rPr>
              <a:t>void swap( int </a:t>
            </a:r>
            <a:r>
              <a:rPr lang="en-US" altLang="zh-CN">
                <a:solidFill>
                  <a:srgbClr val="CC3300"/>
                </a:solidFill>
              </a:rPr>
              <a:t>iA1</a:t>
            </a:r>
            <a:r>
              <a:rPr lang="en-US" altLang="zh-CN">
                <a:solidFill>
                  <a:srgbClr val="000000"/>
                </a:solidFill>
              </a:rPr>
              <a:t>,int </a:t>
            </a:r>
            <a:r>
              <a:rPr lang="en-US" altLang="zh-CN">
                <a:solidFill>
                  <a:srgbClr val="CC3300"/>
                </a:solidFill>
              </a:rPr>
              <a:t>iB1</a:t>
            </a:r>
            <a:r>
              <a:rPr lang="en-US" altLang="zh-CN">
                <a:solidFill>
                  <a:srgbClr val="000000"/>
                </a:solidFill>
              </a:rPr>
              <a:t> 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rgbClr val="000000"/>
                </a:solidFill>
              </a:rPr>
              <a:t> </a:t>
            </a:r>
            <a:r>
              <a:rPr lang="en-US" altLang="zh-CN">
                <a:solidFill>
                  <a:srgbClr val="008000"/>
                </a:solidFill>
              </a:rPr>
              <a:t>/*function definition</a:t>
            </a:r>
            <a:r>
              <a:rPr lang="zh-CN" altLang="en-US">
                <a:solidFill>
                  <a:srgbClr val="008000"/>
                </a:solidFill>
              </a:rPr>
              <a:t>*</a:t>
            </a:r>
            <a:r>
              <a:rPr lang="en-US" altLang="zh-CN">
                <a:solidFill>
                  <a:srgbClr val="008000"/>
                </a:solidFill>
              </a:rPr>
              <a:t>/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rgbClr val="000000"/>
                </a:solidFill>
              </a:rPr>
              <a:t>{   int iC1;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rgbClr val="CC3300"/>
                </a:solidFill>
              </a:rPr>
              <a:t>    iC1=iA1;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rgbClr val="CC3300"/>
                </a:solidFill>
              </a:rPr>
              <a:t>    iA1=iB1;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rgbClr val="CC3300"/>
                </a:solidFill>
              </a:rPr>
              <a:t>    iB1=iC1;</a:t>
            </a:r>
            <a:r>
              <a:rPr lang="en-US" altLang="zh-CN">
                <a:solidFill>
                  <a:srgbClr val="000000"/>
                </a:solidFill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>
                <a:solidFill>
                  <a:srgbClr val="000000"/>
                </a:solidFill>
              </a:rPr>
              <a:t> }</a:t>
            </a:r>
          </a:p>
        </p:txBody>
      </p:sp>
      <p:sp>
        <p:nvSpPr>
          <p:cNvPr id="3" name="圆角矩形 2"/>
          <p:cNvSpPr>
            <a:spLocks noChangeArrowheads="1"/>
          </p:cNvSpPr>
          <p:nvPr/>
        </p:nvSpPr>
        <p:spPr bwMode="auto">
          <a:xfrm>
            <a:off x="533400" y="4322763"/>
            <a:ext cx="2590800" cy="2001837"/>
          </a:xfrm>
          <a:prstGeom prst="roundRect">
            <a:avLst>
              <a:gd name="adj" fmla="val 16667"/>
            </a:avLst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798513" y="4246563"/>
            <a:ext cx="21082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Memory space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for main</a:t>
            </a:r>
            <a:endParaRPr kumimoji="1" lang="zh-CN" altLang="en-US">
              <a:ea typeface="楷体" panose="02010609060101010101" pitchFamily="49" charset="-122"/>
            </a:endParaRP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530350" y="5084763"/>
            <a:ext cx="1262063" cy="465137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00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1524000" y="5694363"/>
            <a:ext cx="1268413" cy="465137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00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990600" y="5126038"/>
            <a:ext cx="609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iA</a:t>
            </a:r>
            <a:endParaRPr kumimoji="1" lang="zh-CN" altLang="en-US">
              <a:ea typeface="楷体" panose="02010609060101010101" pitchFamily="49" charset="-122"/>
            </a:endParaRPr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990600" y="5580063"/>
            <a:ext cx="609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iB</a:t>
            </a:r>
            <a:endParaRPr kumimoji="1" lang="zh-CN" altLang="en-US">
              <a:ea typeface="楷体" panose="02010609060101010101" pitchFamily="49" charset="-122"/>
            </a:endParaRPr>
          </a:p>
        </p:txBody>
      </p:sp>
      <p:sp>
        <p:nvSpPr>
          <p:cNvPr id="18" name="圆角矩形 17"/>
          <p:cNvSpPr>
            <a:spLocks noChangeArrowheads="1"/>
          </p:cNvSpPr>
          <p:nvPr/>
        </p:nvSpPr>
        <p:spPr bwMode="auto">
          <a:xfrm>
            <a:off x="4267200" y="4191000"/>
            <a:ext cx="4572000" cy="2001838"/>
          </a:xfrm>
          <a:prstGeom prst="roundRect">
            <a:avLst>
              <a:gd name="adj" fmla="val 16667"/>
            </a:avLst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9" name="文本框 18"/>
          <p:cNvSpPr txBox="1">
            <a:spLocks noChangeArrowheads="1"/>
          </p:cNvSpPr>
          <p:nvPr/>
        </p:nvSpPr>
        <p:spPr bwMode="auto">
          <a:xfrm>
            <a:off x="4532313" y="4114800"/>
            <a:ext cx="384968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Memory space for swap</a:t>
            </a:r>
            <a:endParaRPr kumimoji="1" lang="zh-CN" altLang="en-US">
              <a:ea typeface="楷体" panose="02010609060101010101" pitchFamily="49" charset="-122"/>
            </a:endParaRP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5264150" y="4648200"/>
            <a:ext cx="1262063" cy="463550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00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1" name="矩形 20"/>
          <p:cNvSpPr>
            <a:spLocks noChangeArrowheads="1"/>
          </p:cNvSpPr>
          <p:nvPr/>
        </p:nvSpPr>
        <p:spPr bwMode="auto">
          <a:xfrm>
            <a:off x="5257800" y="5562600"/>
            <a:ext cx="1268413" cy="463550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00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2" name="文本框 21"/>
          <p:cNvSpPr txBox="1">
            <a:spLocks noChangeArrowheads="1"/>
          </p:cNvSpPr>
          <p:nvPr/>
        </p:nvSpPr>
        <p:spPr bwMode="auto">
          <a:xfrm>
            <a:off x="4267200" y="4648200"/>
            <a:ext cx="914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iA1</a:t>
            </a:r>
            <a:endParaRPr kumimoji="1" lang="zh-CN" altLang="en-US">
              <a:ea typeface="楷体" panose="02010609060101010101" pitchFamily="49" charset="-122"/>
            </a:endParaRPr>
          </a:p>
        </p:txBody>
      </p:sp>
      <p:sp>
        <p:nvSpPr>
          <p:cNvPr id="23" name="文本框 22"/>
          <p:cNvSpPr txBox="1">
            <a:spLocks noChangeArrowheads="1"/>
          </p:cNvSpPr>
          <p:nvPr/>
        </p:nvSpPr>
        <p:spPr bwMode="auto">
          <a:xfrm>
            <a:off x="4343400" y="5446713"/>
            <a:ext cx="6858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iB1</a:t>
            </a:r>
            <a:endParaRPr kumimoji="1" lang="zh-CN" altLang="en-US">
              <a:ea typeface="楷体" panose="02010609060101010101" pitchFamily="49" charset="-122"/>
            </a:endParaRPr>
          </a:p>
        </p:txBody>
      </p:sp>
      <p:cxnSp>
        <p:nvCxnSpPr>
          <p:cNvPr id="8" name="直线箭头连接符 7"/>
          <p:cNvCxnSpPr>
            <a:cxnSpLocks noChangeShapeType="1"/>
            <a:stCxn id="5" idx="3"/>
            <a:endCxn id="20" idx="1"/>
          </p:cNvCxnSpPr>
          <p:nvPr/>
        </p:nvCxnSpPr>
        <p:spPr bwMode="auto">
          <a:xfrm flipV="1">
            <a:off x="2792413" y="4841875"/>
            <a:ext cx="2471737" cy="474663"/>
          </a:xfrm>
          <a:prstGeom prst="straightConnector1">
            <a:avLst/>
          </a:prstGeom>
          <a:noFill/>
          <a:ln w="25400">
            <a:solidFill>
              <a:srgbClr val="003366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24" name="直线箭头连接符 23"/>
          <p:cNvCxnSpPr>
            <a:cxnSpLocks noChangeShapeType="1"/>
            <a:stCxn id="11" idx="3"/>
            <a:endCxn id="21" idx="1"/>
          </p:cNvCxnSpPr>
          <p:nvPr/>
        </p:nvCxnSpPr>
        <p:spPr bwMode="auto">
          <a:xfrm flipV="1">
            <a:off x="2792413" y="5794375"/>
            <a:ext cx="2465387" cy="131763"/>
          </a:xfrm>
          <a:prstGeom prst="straightConnector1">
            <a:avLst/>
          </a:prstGeom>
          <a:noFill/>
          <a:ln w="25400">
            <a:solidFill>
              <a:srgbClr val="003366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29" name="矩形 28"/>
          <p:cNvSpPr>
            <a:spLocks noChangeArrowheads="1"/>
          </p:cNvSpPr>
          <p:nvPr/>
        </p:nvSpPr>
        <p:spPr bwMode="auto">
          <a:xfrm>
            <a:off x="6858000" y="5105400"/>
            <a:ext cx="1262063" cy="463550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00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153400" y="5105400"/>
            <a:ext cx="1066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iC1</a:t>
            </a:r>
            <a:endParaRPr kumimoji="1" lang="zh-CN" altLang="en-US">
              <a:ea typeface="楷体" panose="02010609060101010101" pitchFamily="49" charset="-122"/>
            </a:endParaRPr>
          </a:p>
        </p:txBody>
      </p:sp>
      <p:cxnSp>
        <p:nvCxnSpPr>
          <p:cNvPr id="28" name="曲线连接符 27"/>
          <p:cNvCxnSpPr>
            <a:cxnSpLocks noChangeShapeType="1"/>
            <a:stCxn id="20" idx="3"/>
            <a:endCxn id="29" idx="0"/>
          </p:cNvCxnSpPr>
          <p:nvPr/>
        </p:nvCxnSpPr>
        <p:spPr bwMode="auto">
          <a:xfrm>
            <a:off x="6526213" y="4879975"/>
            <a:ext cx="962025" cy="225425"/>
          </a:xfrm>
          <a:prstGeom prst="curvedConnector2">
            <a:avLst/>
          </a:prstGeom>
          <a:noFill/>
          <a:ln w="25400">
            <a:solidFill>
              <a:srgbClr val="003366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31" name="矩形 30"/>
          <p:cNvSpPr>
            <a:spLocks noChangeArrowheads="1"/>
          </p:cNvSpPr>
          <p:nvPr/>
        </p:nvSpPr>
        <p:spPr bwMode="auto">
          <a:xfrm>
            <a:off x="5756275" y="5576888"/>
            <a:ext cx="312738" cy="4635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00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19459" name="直线箭头连接符 19458"/>
          <p:cNvCxnSpPr>
            <a:cxnSpLocks noChangeShapeType="1"/>
            <a:stCxn id="21" idx="0"/>
            <a:endCxn id="20" idx="2"/>
          </p:cNvCxnSpPr>
          <p:nvPr/>
        </p:nvCxnSpPr>
        <p:spPr bwMode="auto">
          <a:xfrm flipV="1">
            <a:off x="5891213" y="5111750"/>
            <a:ext cx="3175" cy="450850"/>
          </a:xfrm>
          <a:prstGeom prst="straightConnector1">
            <a:avLst/>
          </a:prstGeom>
          <a:noFill/>
          <a:ln w="25400">
            <a:solidFill>
              <a:srgbClr val="003366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36" name="矩形 35"/>
          <p:cNvSpPr>
            <a:spLocks noChangeArrowheads="1"/>
          </p:cNvSpPr>
          <p:nvPr/>
        </p:nvSpPr>
        <p:spPr bwMode="auto">
          <a:xfrm>
            <a:off x="5770563" y="4641850"/>
            <a:ext cx="249237" cy="4635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000">
                <a:latin typeface="楷体" panose="02010609060101010101" pitchFamily="49" charset="-122"/>
                <a:ea typeface="楷体" panose="02010609060101010101" pitchFamily="49" charset="-122"/>
              </a:rPr>
              <a:t>4</a:t>
            </a: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19464" name="曲线连接符 19463"/>
          <p:cNvCxnSpPr>
            <a:cxnSpLocks noChangeShapeType="1"/>
            <a:stCxn id="29" idx="2"/>
            <a:endCxn id="21" idx="3"/>
          </p:cNvCxnSpPr>
          <p:nvPr/>
        </p:nvCxnSpPr>
        <p:spPr bwMode="auto">
          <a:xfrm rot="5400000">
            <a:off x="6894513" y="5200650"/>
            <a:ext cx="225425" cy="962025"/>
          </a:xfrm>
          <a:prstGeom prst="curvedConnector2">
            <a:avLst/>
          </a:prstGeom>
          <a:noFill/>
          <a:ln w="25400">
            <a:solidFill>
              <a:srgbClr val="003366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368245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 tmFilter="0, 0; .2, .5; .8, .5; 1, 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" dur="250" autoRev="1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 tmFilter="0, 0; .2, .5; .8, .5; 1, 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9" dur="250" autoRev="1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 tmFilter="0, 0; .2, .5; .8, .5; 1, 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7" dur="250" autoRev="1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19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8" dur="500"/>
                                        <p:tgtEl>
                                          <p:spTgt spid="19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 tmFilter="0, 0; .2, .5; .8, .5; 1, 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4" dur="250" autoRev="1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 nodeType="clickPar">
                      <p:stCondLst>
                        <p:cond delay="indefinite"/>
                      </p:stCondLst>
                      <p:childTnLst>
                        <p:par>
                          <p:cTn id="1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 tmFilter="0, 0; .2, .5; .8, .5; 1, 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9" dur="250" autoRev="1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1" dur="500"/>
                                        <p:tgtEl>
                                          <p:spTgt spid="194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7" dur="500"/>
                                        <p:tgtEl>
                                          <p:spTgt spid="194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 animBg="1"/>
      <p:bldP spid="11" grpId="0" animBg="1"/>
      <p:bldP spid="6" grpId="0"/>
      <p:bldP spid="17" grpId="0"/>
      <p:bldP spid="18" grpId="0" animBg="1"/>
      <p:bldP spid="18" grpId="1" animBg="1"/>
      <p:bldP spid="19" grpId="0"/>
      <p:bldP spid="19" grpId="1"/>
      <p:bldP spid="20" grpId="0" animBg="1"/>
      <p:bldP spid="20" grpId="1" animBg="1"/>
      <p:bldP spid="21" grpId="0" animBg="1"/>
      <p:bldP spid="21" grpId="1" animBg="1"/>
      <p:bldP spid="22" grpId="0"/>
      <p:bldP spid="22" grpId="1"/>
      <p:bldP spid="23" grpId="0"/>
      <p:bldP spid="23" grpId="1"/>
      <p:bldP spid="29" grpId="0" animBg="1"/>
      <p:bldP spid="29" grpId="1" animBg="1"/>
      <p:bldP spid="30" grpId="0"/>
      <p:bldP spid="30" grpId="1"/>
      <p:bldP spid="31" grpId="0" animBg="1"/>
      <p:bldP spid="31" grpId="1" animBg="1"/>
      <p:bldP spid="36" grpId="0" animBg="1"/>
      <p:bldP spid="36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Introduction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ea typeface="宋体" panose="02010600030101010101" pitchFamily="2" charset="-122"/>
              </a:rPr>
              <a:t>Program = Algorithm + Data structure</a:t>
            </a: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endParaRPr kumimoji="1" lang="en-US" altLang="zh-CN" dirty="0">
              <a:ea typeface="宋体" panose="02010600030101010101" pitchFamily="2" charset="-122"/>
            </a:endParaRPr>
          </a:p>
        </p:txBody>
      </p:sp>
      <p:sp>
        <p:nvSpPr>
          <p:cNvPr id="4" name="圆角矩形标注 3"/>
          <p:cNvSpPr>
            <a:spLocks noChangeArrowheads="1"/>
          </p:cNvSpPr>
          <p:nvPr/>
        </p:nvSpPr>
        <p:spPr bwMode="auto">
          <a:xfrm>
            <a:off x="685800" y="1600200"/>
            <a:ext cx="8153400" cy="1123950"/>
          </a:xfrm>
          <a:prstGeom prst="wedgeRoundRectCallout">
            <a:avLst>
              <a:gd name="adj1" fmla="val -21315"/>
              <a:gd name="adj2" fmla="val -61838"/>
              <a:gd name="adj3" fmla="val 16667"/>
            </a:avLst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 marL="342900" indent="-342900"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dirty="0">
                <a:solidFill>
                  <a:srgbClr val="FF0000"/>
                </a:solidFill>
              </a:rPr>
              <a:t>Subsequent, selection</a:t>
            </a:r>
            <a:r>
              <a:rPr kumimoji="1" lang="en-US" altLang="zh-CN" dirty="0"/>
              <a:t> and </a:t>
            </a:r>
            <a:r>
              <a:rPr kumimoji="1" lang="en-US" altLang="zh-CN" dirty="0">
                <a:solidFill>
                  <a:srgbClr val="FF0000"/>
                </a:solidFill>
              </a:rPr>
              <a:t>loop</a:t>
            </a:r>
            <a:r>
              <a:rPr kumimoji="1" lang="en-US" altLang="zh-CN" dirty="0"/>
              <a:t> blocks of statements.</a:t>
            </a:r>
          </a:p>
          <a:p>
            <a:pPr eaLnBrk="1" hangingPunct="1">
              <a:spcBef>
                <a:spcPct val="50000"/>
              </a:spcBef>
            </a:pPr>
            <a:r>
              <a:rPr kumimoji="1" lang="en-US" altLang="zh-CN" dirty="0">
                <a:solidFill>
                  <a:srgbClr val="FF0000"/>
                </a:solidFill>
              </a:rPr>
              <a:t>Function:</a:t>
            </a:r>
            <a:r>
              <a:rPr kumimoji="1" lang="en-US" altLang="zh-CN" dirty="0"/>
              <a:t> a group of statements achieves a specific  task.</a:t>
            </a:r>
            <a:endParaRPr kumimoji="1" lang="zh-CN" altLang="en-US" dirty="0">
              <a:ea typeface="楷体" panose="02010609060101010101" pitchFamily="49" charset="-122"/>
            </a:endParaRPr>
          </a:p>
        </p:txBody>
      </p:sp>
      <p:pic>
        <p:nvPicPr>
          <p:cNvPr id="16" name="Picture 4" descr="（图）Niklaus Wirth">
            <a:hlinkClick r:id="rId3" tooltip="点击查看原图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996952"/>
            <a:ext cx="1941512" cy="270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971600" y="5877272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 err="1">
                <a:solidFill>
                  <a:schemeClr val="tx1"/>
                </a:solidFill>
                <a:latin typeface="Times New Roman" pitchFamily="18" charset="0"/>
              </a:rPr>
              <a:t>Nikiklaus</a:t>
            </a:r>
            <a:r>
              <a:rPr lang="en-US" altLang="zh-CN" sz="1800" dirty="0">
                <a:solidFill>
                  <a:schemeClr val="tx1"/>
                </a:solidFill>
                <a:latin typeface="Times New Roman" pitchFamily="18" charset="0"/>
              </a:rPr>
              <a:t> Wirth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86437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17"/>
          <p:cNvSpPr>
            <a:spLocks noChangeArrowheads="1"/>
          </p:cNvSpPr>
          <p:nvPr/>
        </p:nvSpPr>
        <p:spPr bwMode="gray">
          <a:xfrm>
            <a:off x="539799" y="1052736"/>
            <a:ext cx="5040313" cy="5256584"/>
          </a:xfrm>
          <a:prstGeom prst="rect">
            <a:avLst/>
          </a:prstGeom>
          <a:solidFill>
            <a:srgbClr val="E5FFE5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 err="1">
                <a:solidFill>
                  <a:schemeClr val="tx1"/>
                </a:solidFill>
              </a:rPr>
              <a:t>int</a:t>
            </a:r>
            <a:r>
              <a:rPr lang="en-US" altLang="zh-CN" sz="2400" dirty="0">
                <a:solidFill>
                  <a:schemeClr val="tx1"/>
                </a:solidFill>
              </a:rPr>
              <a:t> main()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{ 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</a:rPr>
              <a:t>int</a:t>
            </a:r>
            <a:r>
              <a:rPr lang="en-US" altLang="zh-CN" sz="2400" dirty="0">
                <a:solidFill>
                  <a:schemeClr val="tx1"/>
                </a:solidFill>
              </a:rPr>
              <a:t> i1=3,i2=4;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</a:rPr>
              <a:t>int</a:t>
            </a:r>
            <a:r>
              <a:rPr lang="en-US" altLang="zh-CN" sz="2400" dirty="0">
                <a:solidFill>
                  <a:schemeClr val="tx1"/>
                </a:solidFill>
              </a:rPr>
              <a:t> *pi1=&amp;i1,*pi2=&amp;i2;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rgbClr val="FF0000"/>
                </a:solidFill>
              </a:rPr>
              <a:t>  swap</a:t>
            </a:r>
            <a:r>
              <a:rPr lang="en-US" altLang="zh-CN" sz="2400" dirty="0" smtClean="0">
                <a:solidFill>
                  <a:srgbClr val="FF0000"/>
                </a:solidFill>
              </a:rPr>
              <a:t>( pi1</a:t>
            </a:r>
            <a:r>
              <a:rPr lang="en-US" altLang="zh-CN" sz="2400" dirty="0">
                <a:solidFill>
                  <a:srgbClr val="FF0000"/>
                </a:solidFill>
              </a:rPr>
              <a:t>,</a:t>
            </a:r>
            <a:r>
              <a:rPr lang="en-US" altLang="zh-CN" sz="2400" dirty="0" smtClean="0">
                <a:solidFill>
                  <a:srgbClr val="FF0000"/>
                </a:solidFill>
              </a:rPr>
              <a:t>pi2 )</a:t>
            </a:r>
            <a:r>
              <a:rPr lang="en-US" altLang="zh-CN" sz="2400" dirty="0">
                <a:solidFill>
                  <a:srgbClr val="FF0000"/>
                </a:solidFill>
              </a:rPr>
              <a:t>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</a:rPr>
              <a:t>printf</a:t>
            </a:r>
            <a:r>
              <a:rPr lang="en-US" altLang="zh-CN" sz="2400" dirty="0">
                <a:solidFill>
                  <a:schemeClr val="tx1"/>
                </a:solidFill>
              </a:rPr>
              <a:t>("i1=%d\ni2=%d\n",i1,i2);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</a:rPr>
              <a:t>printf</a:t>
            </a:r>
            <a:r>
              <a:rPr lang="en-US" altLang="zh-CN" sz="2400" dirty="0" smtClean="0">
                <a:solidFill>
                  <a:schemeClr val="tx1"/>
                </a:solidFill>
              </a:rPr>
              <a:t>(”p1=</a:t>
            </a:r>
            <a:r>
              <a:rPr lang="en-US" altLang="zh-CN" sz="2400" dirty="0">
                <a:solidFill>
                  <a:schemeClr val="tx1"/>
                </a:solidFill>
              </a:rPr>
              <a:t>%d\</a:t>
            </a:r>
            <a:r>
              <a:rPr lang="en-US" altLang="zh-CN" sz="2400" dirty="0" smtClean="0">
                <a:solidFill>
                  <a:schemeClr val="tx1"/>
                </a:solidFill>
              </a:rPr>
              <a:t>np2</a:t>
            </a:r>
            <a:r>
              <a:rPr lang="en-US" altLang="zh-CN" sz="2400" dirty="0">
                <a:solidFill>
                  <a:schemeClr val="tx1"/>
                </a:solidFill>
              </a:rPr>
              <a:t>=%d\</a:t>
            </a:r>
            <a:r>
              <a:rPr lang="en-US" altLang="zh-CN" sz="2400" dirty="0" smtClean="0">
                <a:solidFill>
                  <a:schemeClr val="tx1"/>
                </a:solidFill>
              </a:rPr>
              <a:t>n”,pi1,pi2</a:t>
            </a:r>
            <a:r>
              <a:rPr lang="en-US" altLang="zh-CN" sz="2400" dirty="0">
                <a:solidFill>
                  <a:schemeClr val="tx1"/>
                </a:solidFill>
              </a:rPr>
              <a:t>);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</a:rPr>
              <a:t> </a:t>
            </a:r>
            <a:r>
              <a:rPr lang="en-US" altLang="zh-CN" sz="2400" dirty="0" err="1" smtClean="0">
                <a:solidFill>
                  <a:schemeClr val="tx1"/>
                </a:solidFill>
              </a:rPr>
              <a:t>printf</a:t>
            </a:r>
            <a:r>
              <a:rPr lang="en-US" altLang="zh-CN" sz="2400" dirty="0">
                <a:solidFill>
                  <a:schemeClr val="tx1"/>
                </a:solidFill>
              </a:rPr>
              <a:t>("i1=%d\ni2=%d\</a:t>
            </a:r>
            <a:r>
              <a:rPr lang="en-US" altLang="zh-CN" sz="2400" dirty="0" smtClean="0">
                <a:solidFill>
                  <a:schemeClr val="tx1"/>
                </a:solidFill>
              </a:rPr>
              <a:t>n”,*pi1,*pi2</a:t>
            </a:r>
            <a:r>
              <a:rPr lang="en-US" altLang="zh-CN" sz="2400" dirty="0">
                <a:solidFill>
                  <a:schemeClr val="tx1"/>
                </a:solidFill>
              </a:rPr>
              <a:t>);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 smtClean="0">
                <a:solidFill>
                  <a:schemeClr val="tx1"/>
                </a:solidFill>
              </a:rPr>
              <a:t>return </a:t>
            </a:r>
            <a:r>
              <a:rPr lang="en-US" altLang="zh-CN" sz="2400" dirty="0">
                <a:solidFill>
                  <a:schemeClr val="tx1"/>
                </a:solidFill>
              </a:rPr>
              <a:t>0;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}  </a:t>
            </a:r>
          </a:p>
        </p:txBody>
      </p:sp>
      <p:sp>
        <p:nvSpPr>
          <p:cNvPr id="3" name="矩形 2"/>
          <p:cNvSpPr/>
          <p:nvPr/>
        </p:nvSpPr>
        <p:spPr>
          <a:xfrm>
            <a:off x="5652120" y="1772816"/>
            <a:ext cx="4181475" cy="267765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void swap(</a:t>
            </a:r>
            <a:r>
              <a:rPr lang="en-US" altLang="zh-CN" sz="2400" dirty="0" err="1">
                <a:solidFill>
                  <a:schemeClr val="tx1"/>
                </a:solidFill>
                <a:latin typeface="Times New Roman"/>
                <a:cs typeface="Times New Roman"/>
              </a:rPr>
              <a:t>int</a:t>
            </a: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 *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p1,</a:t>
            </a: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int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*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p2 )</a:t>
            </a:r>
            <a:endParaRPr lang="en-US" altLang="zh-CN" sz="24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{  </a:t>
            </a:r>
            <a:r>
              <a:rPr lang="en-US" altLang="zh-CN" sz="2400" dirty="0" err="1">
                <a:solidFill>
                  <a:schemeClr val="tx1"/>
                </a:solidFill>
                <a:latin typeface="Times New Roman"/>
                <a:cs typeface="Times New Roman"/>
              </a:rPr>
              <a:t>int</a:t>
            </a: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 *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p ;</a:t>
            </a:r>
            <a:endParaRPr lang="en-US" altLang="zh-CN" sz="24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 p=p1;</a:t>
            </a:r>
            <a:endParaRPr lang="en-US" altLang="zh-CN" sz="24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p2=p2;</a:t>
            </a:r>
            <a:endParaRPr lang="en-US" altLang="zh-CN" sz="24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 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p2=p;</a:t>
            </a:r>
            <a:endParaRPr lang="en-US" altLang="zh-CN" sz="24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}</a:t>
            </a:r>
          </a:p>
        </p:txBody>
      </p:sp>
      <p:sp>
        <p:nvSpPr>
          <p:cNvPr id="10" name="标题 1"/>
          <p:cNvSpPr txBox="1">
            <a:spLocks/>
          </p:cNvSpPr>
          <p:nvPr/>
        </p:nvSpPr>
        <p:spPr>
          <a:xfrm>
            <a:off x="228600" y="76200"/>
            <a:ext cx="8001000" cy="6858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dirty="0" smtClean="0"/>
              <a:t>Pointers as function arguments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7010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17"/>
          <p:cNvSpPr>
            <a:spLocks noChangeArrowheads="1"/>
          </p:cNvSpPr>
          <p:nvPr/>
        </p:nvSpPr>
        <p:spPr bwMode="gray">
          <a:xfrm>
            <a:off x="539799" y="1052736"/>
            <a:ext cx="5040313" cy="5256584"/>
          </a:xfrm>
          <a:prstGeom prst="rect">
            <a:avLst/>
          </a:prstGeom>
          <a:solidFill>
            <a:srgbClr val="E5FFE5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 err="1">
                <a:solidFill>
                  <a:schemeClr val="tx1"/>
                </a:solidFill>
              </a:rPr>
              <a:t>int</a:t>
            </a:r>
            <a:r>
              <a:rPr lang="en-US" altLang="zh-CN" sz="2400" dirty="0">
                <a:solidFill>
                  <a:schemeClr val="tx1"/>
                </a:solidFill>
              </a:rPr>
              <a:t> main()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{ 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</a:rPr>
              <a:t>int</a:t>
            </a:r>
            <a:r>
              <a:rPr lang="en-US" altLang="zh-CN" sz="2400" dirty="0">
                <a:solidFill>
                  <a:schemeClr val="tx1"/>
                </a:solidFill>
              </a:rPr>
              <a:t> i1=3,i2=4;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</a:rPr>
              <a:t>int</a:t>
            </a:r>
            <a:r>
              <a:rPr lang="en-US" altLang="zh-CN" sz="2400" dirty="0">
                <a:solidFill>
                  <a:schemeClr val="tx1"/>
                </a:solidFill>
              </a:rPr>
              <a:t> *pi1=&amp;i1,*pi2=&amp;i2;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rgbClr val="FF0000"/>
                </a:solidFill>
              </a:rPr>
              <a:t>  swap</a:t>
            </a:r>
            <a:r>
              <a:rPr lang="en-US" altLang="zh-CN" sz="2400" dirty="0" smtClean="0">
                <a:solidFill>
                  <a:srgbClr val="FF0000"/>
                </a:solidFill>
              </a:rPr>
              <a:t>( pi1</a:t>
            </a:r>
            <a:r>
              <a:rPr lang="en-US" altLang="zh-CN" sz="2400" dirty="0">
                <a:solidFill>
                  <a:srgbClr val="FF0000"/>
                </a:solidFill>
              </a:rPr>
              <a:t>,</a:t>
            </a:r>
            <a:r>
              <a:rPr lang="en-US" altLang="zh-CN" sz="2400" dirty="0" smtClean="0">
                <a:solidFill>
                  <a:srgbClr val="FF0000"/>
                </a:solidFill>
              </a:rPr>
              <a:t>pi2 )</a:t>
            </a:r>
            <a:r>
              <a:rPr lang="en-US" altLang="zh-CN" sz="2400" dirty="0">
                <a:solidFill>
                  <a:srgbClr val="FF0000"/>
                </a:solidFill>
              </a:rPr>
              <a:t>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</a:rPr>
              <a:t>printf</a:t>
            </a:r>
            <a:r>
              <a:rPr lang="en-US" altLang="zh-CN" sz="2400" dirty="0">
                <a:solidFill>
                  <a:schemeClr val="tx1"/>
                </a:solidFill>
              </a:rPr>
              <a:t>("i1=%d\ni2=%d\n",i1,i2);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 </a:t>
            </a:r>
            <a:r>
              <a:rPr lang="en-US" altLang="zh-CN" sz="2400" dirty="0" err="1">
                <a:solidFill>
                  <a:schemeClr val="tx1"/>
                </a:solidFill>
              </a:rPr>
              <a:t>printf</a:t>
            </a:r>
            <a:r>
              <a:rPr lang="en-US" altLang="zh-CN" sz="2400" dirty="0" smtClean="0">
                <a:solidFill>
                  <a:schemeClr val="tx1"/>
                </a:solidFill>
              </a:rPr>
              <a:t>(”p1=</a:t>
            </a:r>
            <a:r>
              <a:rPr lang="en-US" altLang="zh-CN" sz="2400" dirty="0">
                <a:solidFill>
                  <a:schemeClr val="tx1"/>
                </a:solidFill>
              </a:rPr>
              <a:t>%d\</a:t>
            </a:r>
            <a:r>
              <a:rPr lang="en-US" altLang="zh-CN" sz="2400" dirty="0" smtClean="0">
                <a:solidFill>
                  <a:schemeClr val="tx1"/>
                </a:solidFill>
              </a:rPr>
              <a:t>np2</a:t>
            </a:r>
            <a:r>
              <a:rPr lang="en-US" altLang="zh-CN" sz="2400" dirty="0">
                <a:solidFill>
                  <a:schemeClr val="tx1"/>
                </a:solidFill>
              </a:rPr>
              <a:t>=%d\</a:t>
            </a:r>
            <a:r>
              <a:rPr lang="en-US" altLang="zh-CN" sz="2400" dirty="0" smtClean="0">
                <a:solidFill>
                  <a:schemeClr val="tx1"/>
                </a:solidFill>
              </a:rPr>
              <a:t>n”,pi1,pi2</a:t>
            </a:r>
            <a:r>
              <a:rPr lang="en-US" altLang="zh-CN" sz="2400" dirty="0">
                <a:solidFill>
                  <a:schemeClr val="tx1"/>
                </a:solidFill>
              </a:rPr>
              <a:t>);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</a:rPr>
              <a:t> </a:t>
            </a:r>
            <a:r>
              <a:rPr lang="en-US" altLang="zh-CN" sz="2400" dirty="0" err="1" smtClean="0">
                <a:solidFill>
                  <a:schemeClr val="tx1"/>
                </a:solidFill>
              </a:rPr>
              <a:t>printf</a:t>
            </a:r>
            <a:r>
              <a:rPr lang="en-US" altLang="zh-CN" sz="2400" dirty="0">
                <a:solidFill>
                  <a:schemeClr val="tx1"/>
                </a:solidFill>
              </a:rPr>
              <a:t>("i1=%d\ni2=%d\</a:t>
            </a:r>
            <a:r>
              <a:rPr lang="en-US" altLang="zh-CN" sz="2400" dirty="0" smtClean="0">
                <a:solidFill>
                  <a:schemeClr val="tx1"/>
                </a:solidFill>
              </a:rPr>
              <a:t>n”,*pi1,*pi2</a:t>
            </a:r>
            <a:r>
              <a:rPr lang="en-US" altLang="zh-CN" sz="2400" dirty="0">
                <a:solidFill>
                  <a:schemeClr val="tx1"/>
                </a:solidFill>
              </a:rPr>
              <a:t>);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 smtClean="0">
                <a:solidFill>
                  <a:schemeClr val="tx1"/>
                </a:solidFill>
              </a:rPr>
              <a:t>return </a:t>
            </a:r>
            <a:r>
              <a:rPr lang="en-US" altLang="zh-CN" sz="2400" dirty="0">
                <a:solidFill>
                  <a:schemeClr val="tx1"/>
                </a:solidFill>
              </a:rPr>
              <a:t>0;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}  </a:t>
            </a:r>
          </a:p>
        </p:txBody>
      </p:sp>
      <p:sp>
        <p:nvSpPr>
          <p:cNvPr id="3" name="矩形 2"/>
          <p:cNvSpPr/>
          <p:nvPr/>
        </p:nvSpPr>
        <p:spPr>
          <a:xfrm>
            <a:off x="5652120" y="1772816"/>
            <a:ext cx="4181475" cy="267765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void swap(</a:t>
            </a:r>
            <a:r>
              <a:rPr lang="en-US" altLang="zh-CN" sz="2400" dirty="0" err="1">
                <a:solidFill>
                  <a:schemeClr val="tx1"/>
                </a:solidFill>
                <a:latin typeface="Times New Roman"/>
                <a:cs typeface="Times New Roman"/>
              </a:rPr>
              <a:t>int</a:t>
            </a: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 *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p1,</a:t>
            </a: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int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*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p2 )</a:t>
            </a:r>
            <a:endParaRPr lang="en-US" altLang="zh-CN" sz="2400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chemeClr val="tx1"/>
                </a:solidFill>
                <a:latin typeface="Times New Roman"/>
                <a:cs typeface="Times New Roman"/>
              </a:rPr>
              <a:t>{  </a:t>
            </a:r>
            <a:r>
              <a:rPr lang="en-US" altLang="zh-CN" sz="2400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int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*p 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  p=p1;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  p2=p2;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  p2=p;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 smtClean="0">
                <a:solidFill>
                  <a:schemeClr val="tx1"/>
                </a:solidFill>
                <a:latin typeface="Times New Roman"/>
                <a:cs typeface="Times New Roman"/>
              </a:rPr>
              <a:t>}</a:t>
            </a:r>
            <a:endParaRPr lang="en-US" altLang="zh-CN" sz="24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10" name="标题 1"/>
          <p:cNvSpPr txBox="1">
            <a:spLocks/>
          </p:cNvSpPr>
          <p:nvPr/>
        </p:nvSpPr>
        <p:spPr>
          <a:xfrm>
            <a:off x="228600" y="76200"/>
            <a:ext cx="8001000" cy="6858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dirty="0" smtClean="0"/>
              <a:t>Pointers as function arguments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956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17"/>
          <p:cNvSpPr>
            <a:spLocks noChangeArrowheads="1"/>
          </p:cNvSpPr>
          <p:nvPr/>
        </p:nvSpPr>
        <p:spPr bwMode="gray">
          <a:xfrm>
            <a:off x="539799" y="1052736"/>
            <a:ext cx="5040313" cy="3096344"/>
          </a:xfrm>
          <a:prstGeom prst="rect">
            <a:avLst/>
          </a:prstGeom>
          <a:solidFill>
            <a:srgbClr val="E5FFE5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 err="1">
                <a:solidFill>
                  <a:schemeClr val="tx1"/>
                </a:solidFill>
              </a:rPr>
              <a:t>int</a:t>
            </a:r>
            <a:r>
              <a:rPr lang="en-US" altLang="zh-CN" sz="2400" dirty="0">
                <a:solidFill>
                  <a:schemeClr val="tx1"/>
                </a:solidFill>
              </a:rPr>
              <a:t> main()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{ 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 smtClean="0">
                <a:solidFill>
                  <a:schemeClr val="tx1"/>
                </a:solidFill>
              </a:rPr>
              <a:t>   </a:t>
            </a:r>
            <a:r>
              <a:rPr lang="en-US" altLang="zh-CN" sz="2400" dirty="0" err="1" smtClean="0">
                <a:solidFill>
                  <a:schemeClr val="tx1"/>
                </a:solidFill>
              </a:rPr>
              <a:t>int</a:t>
            </a:r>
            <a:r>
              <a:rPr lang="en-US" altLang="zh-CN" sz="2400" dirty="0" smtClean="0">
                <a:solidFill>
                  <a:schemeClr val="tx1"/>
                </a:solidFill>
              </a:rPr>
              <a:t> a[  ] = {1,5,2,3,4,5,1};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</a:rPr>
              <a:t>  </a:t>
            </a:r>
            <a:r>
              <a:rPr lang="en-US" altLang="zh-CN" sz="2400" dirty="0" err="1" smtClean="0">
                <a:solidFill>
                  <a:schemeClr val="tx1"/>
                </a:solidFill>
              </a:rPr>
              <a:t>int</a:t>
            </a:r>
            <a:r>
              <a:rPr lang="en-US" altLang="zh-CN" sz="2400" dirty="0" smtClean="0">
                <a:solidFill>
                  <a:schemeClr val="tx1"/>
                </a:solidFill>
              </a:rPr>
              <a:t> max ( </a:t>
            </a:r>
            <a:r>
              <a:rPr lang="en-US" altLang="zh-CN" sz="2400" dirty="0" err="1" smtClean="0">
                <a:solidFill>
                  <a:schemeClr val="tx1"/>
                </a:solidFill>
              </a:rPr>
              <a:t>int</a:t>
            </a:r>
            <a:r>
              <a:rPr lang="en-US" altLang="zh-CN" sz="2400" dirty="0" smtClean="0">
                <a:solidFill>
                  <a:schemeClr val="tx1"/>
                </a:solidFill>
              </a:rPr>
              <a:t> b[], </a:t>
            </a:r>
            <a:r>
              <a:rPr lang="en-US" altLang="zh-CN" sz="2400" dirty="0" err="1" smtClean="0">
                <a:solidFill>
                  <a:schemeClr val="tx1"/>
                </a:solidFill>
              </a:rPr>
              <a:t>int</a:t>
            </a:r>
            <a:r>
              <a:rPr lang="en-US" altLang="zh-CN" sz="2400" dirty="0" smtClean="0">
                <a:solidFill>
                  <a:schemeClr val="tx1"/>
                </a:solidFill>
              </a:rPr>
              <a:t> n);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</a:rPr>
              <a:t>  </a:t>
            </a:r>
            <a:r>
              <a:rPr lang="en-US" altLang="zh-CN" sz="2400" dirty="0" err="1" smtClean="0">
                <a:solidFill>
                  <a:schemeClr val="tx1"/>
                </a:solidFill>
              </a:rPr>
              <a:t>int</a:t>
            </a:r>
            <a:r>
              <a:rPr lang="en-US" altLang="zh-CN" sz="2400" dirty="0" smtClean="0">
                <a:solidFill>
                  <a:schemeClr val="tx1"/>
                </a:solidFill>
              </a:rPr>
              <a:t> </a:t>
            </a:r>
            <a:r>
              <a:rPr lang="en-US" altLang="zh-CN" sz="2400" i="1" dirty="0" smtClean="0">
                <a:solidFill>
                  <a:srgbClr val="FF0000"/>
                </a:solidFill>
              </a:rPr>
              <a:t>max</a:t>
            </a:r>
            <a:r>
              <a:rPr lang="en-US" altLang="zh-CN" sz="2400" dirty="0" smtClean="0">
                <a:solidFill>
                  <a:schemeClr val="tx1"/>
                </a:solidFill>
              </a:rPr>
              <a:t> = max(a, </a:t>
            </a:r>
            <a:r>
              <a:rPr lang="en-US" altLang="zh-CN" sz="2400" i="1" dirty="0" err="1" smtClean="0">
                <a:solidFill>
                  <a:schemeClr val="tx1"/>
                </a:solidFill>
              </a:rPr>
              <a:t>sizeof</a:t>
            </a:r>
            <a:r>
              <a:rPr lang="en-US" altLang="zh-CN" sz="2400" i="1" dirty="0" smtClean="0">
                <a:solidFill>
                  <a:schemeClr val="tx1"/>
                </a:solidFill>
              </a:rPr>
              <a:t>(a)</a:t>
            </a:r>
            <a:r>
              <a:rPr lang="en-US" altLang="zh-CN" sz="2400" dirty="0" smtClean="0">
                <a:solidFill>
                  <a:schemeClr val="tx1"/>
                </a:solidFill>
              </a:rPr>
              <a:t> );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</a:rPr>
              <a:t>  </a:t>
            </a:r>
            <a:endParaRPr lang="en-US" altLang="zh-CN" sz="2400" dirty="0">
              <a:solidFill>
                <a:schemeClr val="tx1"/>
              </a:solidFill>
            </a:endParaRP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pitchFamily="2" charset="2"/>
              <a:buNone/>
              <a:defRPr/>
            </a:pPr>
            <a:r>
              <a:rPr lang="en-US" altLang="zh-CN" sz="2400" dirty="0">
                <a:solidFill>
                  <a:schemeClr val="tx1"/>
                </a:solidFill>
              </a:rPr>
              <a:t>}  </a:t>
            </a:r>
          </a:p>
        </p:txBody>
      </p:sp>
      <p:sp>
        <p:nvSpPr>
          <p:cNvPr id="3" name="矩形 2"/>
          <p:cNvSpPr/>
          <p:nvPr/>
        </p:nvSpPr>
        <p:spPr>
          <a:xfrm>
            <a:off x="3059832" y="3645024"/>
            <a:ext cx="5760640" cy="13849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800" dirty="0" smtClean="0">
                <a:solidFill>
                  <a:schemeClr val="tx1"/>
                </a:solidFill>
                <a:latin typeface="Times New Roman"/>
                <a:cs typeface="Times New Roman"/>
              </a:rPr>
              <a:t>Define a </a:t>
            </a:r>
            <a:r>
              <a:rPr lang="en-US" altLang="zh-CN" sz="2800" dirty="0" err="1" smtClean="0">
                <a:solidFill>
                  <a:schemeClr val="tx1"/>
                </a:solidFill>
                <a:latin typeface="Times New Roman"/>
                <a:cs typeface="Times New Roman"/>
              </a:rPr>
              <a:t>funciton</a:t>
            </a:r>
            <a:r>
              <a:rPr lang="en-US" altLang="zh-CN" sz="2800" dirty="0" smtClean="0">
                <a:solidFill>
                  <a:schemeClr val="tx1"/>
                </a:solidFill>
                <a:latin typeface="Times New Roman"/>
                <a:cs typeface="Times New Roman"/>
              </a:rPr>
              <a:t> to find the max element and print the positions in the array in main function.</a:t>
            </a:r>
            <a:endParaRPr lang="en-US" altLang="zh-CN" sz="28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10" name="标题 1"/>
          <p:cNvSpPr txBox="1">
            <a:spLocks/>
          </p:cNvSpPr>
          <p:nvPr/>
        </p:nvSpPr>
        <p:spPr>
          <a:xfrm>
            <a:off x="228600" y="76200"/>
            <a:ext cx="8001000" cy="6858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dirty="0" smtClean="0"/>
              <a:t>Exercise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1460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Array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692696"/>
            <a:ext cx="8610600" cy="563880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>
                <a:ea typeface="宋体" panose="02010600030101010101" pitchFamily="2" charset="-122"/>
              </a:rPr>
              <a:t> </a:t>
            </a:r>
            <a:endParaRPr lang="en-US" altLang="zh-CN" dirty="0">
              <a:ea typeface="宋体" panose="02010600030101010101" pitchFamily="2" charset="-122"/>
            </a:endParaRPr>
          </a:p>
          <a:p>
            <a:r>
              <a:rPr kumimoji="1" lang="en-US" altLang="zh-CN" dirty="0">
                <a:ea typeface="宋体" panose="02010600030101010101" pitchFamily="2" charset="-122"/>
              </a:rPr>
              <a:t>Declaration (definition) of an array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</a:p>
          <a:p>
            <a:pPr>
              <a:buFont typeface="Wingdings" panose="05000000000000000000" pitchFamily="2" charset="2"/>
              <a:buNone/>
            </a:pPr>
            <a:endParaRPr kumimoji="1" lang="en-US" altLang="zh-CN" dirty="0"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r>
              <a:rPr kumimoji="1" lang="en-US" altLang="zh-CN" sz="2800" i="1" dirty="0">
                <a:ea typeface="宋体" panose="02010600030101010101" pitchFamily="2" charset="-122"/>
              </a:rPr>
              <a:t>type </a:t>
            </a:r>
            <a:r>
              <a:rPr kumimoji="1" lang="en-US" altLang="zh-CN" sz="2800" i="1" dirty="0" err="1">
                <a:ea typeface="宋体" panose="02010600030101010101" pitchFamily="2" charset="-122"/>
              </a:rPr>
              <a:t>array_name</a:t>
            </a:r>
            <a:r>
              <a:rPr kumimoji="1" lang="en-US" altLang="zh-CN" sz="2800" i="1" dirty="0">
                <a:ea typeface="宋体" panose="02010600030101010101" pitchFamily="2" charset="-122"/>
              </a:rPr>
              <a:t>[</a:t>
            </a:r>
            <a:r>
              <a:rPr kumimoji="1" lang="en-US" altLang="zh-CN" sz="2800" i="1" dirty="0" err="1">
                <a:ea typeface="宋体" panose="02010600030101010101" pitchFamily="2" charset="-122"/>
              </a:rPr>
              <a:t>array_size</a:t>
            </a:r>
            <a:r>
              <a:rPr kumimoji="1" lang="en-US" altLang="zh-CN" sz="2800" i="1" dirty="0">
                <a:ea typeface="宋体" panose="02010600030101010101" pitchFamily="2" charset="-122"/>
              </a:rPr>
              <a:t>];</a:t>
            </a:r>
          </a:p>
          <a:p>
            <a:pPr>
              <a:buFont typeface="Wingdings" panose="05000000000000000000" pitchFamily="2" charset="2"/>
              <a:buNone/>
            </a:pPr>
            <a:endParaRPr kumimoji="1" lang="en-US" altLang="zh-CN" dirty="0"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None/>
            </a:pPr>
            <a:endParaRPr kumimoji="1" lang="en-US" altLang="zh-CN" dirty="0"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None/>
            </a:pPr>
            <a:endParaRPr kumimoji="1" lang="en-US" altLang="zh-CN" dirty="0">
              <a:ea typeface="宋体" panose="02010600030101010101" pitchFamily="2" charset="-122"/>
            </a:endParaRPr>
          </a:p>
          <a:p>
            <a:r>
              <a:rPr kumimoji="1" lang="en-US" altLang="zh-CN" dirty="0">
                <a:ea typeface="宋体" panose="02010600030101010101" pitchFamily="2" charset="-122"/>
              </a:rPr>
              <a:t>Examples: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     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ea typeface="宋体" panose="02010600030101010101" pitchFamily="2" charset="-122"/>
              </a:rPr>
              <a:t>Number</a:t>
            </a:r>
            <a:r>
              <a:rPr kumimoji="1" lang="en-US" altLang="zh-CN" dirty="0">
                <a:ea typeface="宋体" panose="02010600030101010101" pitchFamily="2" charset="-122"/>
              </a:rPr>
              <a:t>[3];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     float </a:t>
            </a:r>
            <a:r>
              <a:rPr kumimoji="1" lang="en-US" altLang="zh-CN" dirty="0" err="1">
                <a:ea typeface="宋体" panose="02010600030101010101" pitchFamily="2" charset="-122"/>
              </a:rPr>
              <a:t>fl</a:t>
            </a:r>
            <a:r>
              <a:rPr kumimoji="1" lang="en-US" altLang="zh-CN" dirty="0">
                <a:ea typeface="宋体" panose="02010600030101010101" pitchFamily="2" charset="-122"/>
              </a:rPr>
              <a:t>[STU]; /*#define STU 3*/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     double mat[size];/*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size = 3;*/</a:t>
            </a:r>
          </a:p>
          <a:p>
            <a:pPr>
              <a:buFont typeface="Wingdings" panose="05000000000000000000" pitchFamily="2" charset="2"/>
              <a:buNone/>
            </a:pP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4" name="AutoShape 4"/>
          <p:cNvSpPr>
            <a:spLocks noChangeArrowheads="1"/>
          </p:cNvSpPr>
          <p:nvPr/>
        </p:nvSpPr>
        <p:spPr bwMode="auto">
          <a:xfrm>
            <a:off x="3276600" y="1628800"/>
            <a:ext cx="5076825" cy="830263"/>
          </a:xfrm>
          <a:prstGeom prst="wedgeRectCallout">
            <a:avLst>
              <a:gd name="adj1" fmla="val -64419"/>
              <a:gd name="adj2" fmla="val 54323"/>
            </a:avLst>
          </a:pr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2400" b="0" i="1" kern="0" dirty="0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Any name that follows the rules for an identifier.</a:t>
            </a: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auto">
          <a:xfrm>
            <a:off x="381000" y="3284984"/>
            <a:ext cx="4343400" cy="830262"/>
          </a:xfrm>
          <a:prstGeom prst="wedgeRectCallout">
            <a:avLst>
              <a:gd name="adj1" fmla="val -35361"/>
              <a:gd name="adj2" fmla="val -90609"/>
            </a:avLst>
          </a:pr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2400" b="0" i="1" kern="0" dirty="0">
                <a:solidFill>
                  <a:sysClr val="windowText" lastClr="000000"/>
                </a:solidFill>
                <a:latin typeface="Verdana" charset="0"/>
                <a:ea typeface="宋体" charset="0"/>
                <a:cs typeface="宋体" charset="0"/>
              </a:rPr>
              <a:t>One fundamental, derived or user-defined data type</a:t>
            </a:r>
          </a:p>
        </p:txBody>
      </p:sp>
      <p:sp>
        <p:nvSpPr>
          <p:cNvPr id="6" name="AutoShape 4"/>
          <p:cNvSpPr>
            <a:spLocks noChangeArrowheads="1"/>
          </p:cNvSpPr>
          <p:nvPr/>
        </p:nvSpPr>
        <p:spPr bwMode="auto">
          <a:xfrm>
            <a:off x="5105400" y="3212976"/>
            <a:ext cx="3886200" cy="461665"/>
          </a:xfrm>
          <a:prstGeom prst="wedgeRectCallout">
            <a:avLst>
              <a:gd name="adj1" fmla="val -63483"/>
              <a:gd name="adj2" fmla="val -88742"/>
            </a:avLst>
          </a:pr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sz="2400" b="0" i="1" kern="0" dirty="0" err="1" smtClean="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rPr>
              <a:t>Integal</a:t>
            </a:r>
            <a:r>
              <a:rPr lang="en-US" altLang="zh-CN" sz="2400" b="0" i="1" kern="0" dirty="0" smtClean="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rPr>
              <a:t> expression</a:t>
            </a:r>
            <a:endParaRPr lang="en-US" altLang="zh-CN" sz="2400" b="0" i="1" kern="0" dirty="0">
              <a:solidFill>
                <a:schemeClr val="tx1"/>
              </a:solidFill>
              <a:latin typeface="Verdana" charset="0"/>
              <a:ea typeface="宋体" charset="0"/>
              <a:cs typeface="宋体" charset="0"/>
            </a:endParaRPr>
          </a:p>
        </p:txBody>
      </p:sp>
      <p:graphicFrame>
        <p:nvGraphicFramePr>
          <p:cNvPr id="7" name="Group 2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1761739"/>
              </p:ext>
            </p:extLst>
          </p:nvPr>
        </p:nvGraphicFramePr>
        <p:xfrm>
          <a:off x="5181600" y="4876800"/>
          <a:ext cx="2592388" cy="1746251"/>
        </p:xfrm>
        <a:graphic>
          <a:graphicData uri="http://schemas.openxmlformats.org/drawingml/2006/table">
            <a:tbl>
              <a:tblPr/>
              <a:tblGrid>
                <a:gridCol w="25923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82613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Number[0]</a:t>
                      </a:r>
                      <a:endParaRPr lang="zh-CN" altLang="en-US" dirty="0"/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826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Number[1]</a:t>
                      </a:r>
                      <a:endParaRPr lang="zh-CN" altLang="en-US" dirty="0" smtClean="0"/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Number[2]</a:t>
                      </a:r>
                      <a:endParaRPr lang="zh-CN" altLang="en-US" dirty="0" smtClean="0"/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 Box 23"/>
          <p:cNvSpPr txBox="1">
            <a:spLocks noChangeArrowheads="1"/>
          </p:cNvSpPr>
          <p:nvPr/>
        </p:nvSpPr>
        <p:spPr bwMode="auto">
          <a:xfrm>
            <a:off x="7848600" y="4876800"/>
            <a:ext cx="1219200" cy="41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Arial" panose="020B0604020202020204" pitchFamily="34" charset="0"/>
              </a:rPr>
              <a:t>N</a:t>
            </a:r>
            <a:r>
              <a:rPr lang="en-US" altLang="zh-CN" sz="2000" dirty="0" smtClean="0">
                <a:latin typeface="Arial" panose="020B0604020202020204" pitchFamily="34" charset="0"/>
              </a:rPr>
              <a:t>umber</a:t>
            </a:r>
            <a:endParaRPr lang="en-US" altLang="zh-CN" sz="20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Array initialization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838200"/>
            <a:ext cx="8610600" cy="5943600"/>
          </a:xfrm>
        </p:spPr>
        <p:txBody>
          <a:bodyPr/>
          <a:lstStyle/>
          <a:p>
            <a:r>
              <a:rPr kumimoji="1" lang="en-US" altLang="zh-CN" dirty="0">
                <a:ea typeface="宋体" panose="02010600030101010101" pitchFamily="2" charset="-122"/>
              </a:rPr>
              <a:t>General </a:t>
            </a:r>
            <a:r>
              <a:rPr kumimoji="1" lang="en-US" altLang="zh-CN" dirty="0" smtClean="0">
                <a:ea typeface="宋体" panose="02010600030101010101" pitchFamily="2" charset="-122"/>
              </a:rPr>
              <a:t>form</a:t>
            </a: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pPr marL="0" indent="0" eaLnBrk="1" hangingPunct="1">
              <a:lnSpc>
                <a:spcPct val="130000"/>
              </a:lnSpc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</a:p>
          <a:p>
            <a:pPr lvl="1" eaLnBrk="1" hangingPunct="1">
              <a:lnSpc>
                <a:spcPct val="130000"/>
              </a:lnSpc>
            </a:pPr>
            <a:r>
              <a:rPr kumimoji="1" lang="en-US" altLang="zh-CN" dirty="0">
                <a:ea typeface="宋体" panose="02010600030101010101" pitchFamily="2" charset="-122"/>
              </a:rPr>
              <a:t>Initialized by a list having SIZE constants:</a:t>
            </a:r>
          </a:p>
          <a:p>
            <a:pPr lvl="1" eaLnBrk="1" hangingPunct="1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 a [ 5 ] = { 1,  3,  5,  7,  9 };		</a:t>
            </a:r>
          </a:p>
          <a:p>
            <a:pPr lvl="1" eaLnBrk="1" hangingPunct="1">
              <a:lnSpc>
                <a:spcPct val="130000"/>
              </a:lnSpc>
            </a:pPr>
            <a:r>
              <a:rPr kumimoji="1" lang="en-US" altLang="zh-CN" dirty="0">
                <a:ea typeface="宋体" panose="02010600030101010101" pitchFamily="2" charset="-122"/>
              </a:rPr>
              <a:t>Initialized by a shorter list:</a:t>
            </a:r>
          </a:p>
          <a:p>
            <a:pPr lvl="1" eaLnBrk="1" hangingPunct="1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 b1 [ 5 ] = { 0 } ; 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 b2 [ 5 ] = { 1, 2, 3 } ;		</a:t>
            </a:r>
          </a:p>
          <a:p>
            <a:pPr lvl="1" eaLnBrk="1" hangingPunct="1">
              <a:lnSpc>
                <a:spcPct val="130000"/>
              </a:lnSpc>
            </a:pPr>
            <a:r>
              <a:rPr kumimoji="1" lang="en-US" altLang="zh-CN" dirty="0">
                <a:ea typeface="宋体" panose="02010600030101010101" pitchFamily="2" charset="-122"/>
              </a:rPr>
              <a:t>Omit the size of array:</a:t>
            </a:r>
          </a:p>
          <a:p>
            <a:pPr lvl="1" eaLnBrk="1" hangingPunct="1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 c [] = { 1, 2, 3, 4, 5, 6 } ;	</a:t>
            </a:r>
          </a:p>
          <a:p>
            <a:pPr lvl="1" eaLnBrk="1" hangingPunct="1">
              <a:lnSpc>
                <a:spcPct val="130000"/>
              </a:lnSpc>
            </a:pPr>
            <a:r>
              <a:rPr kumimoji="1" lang="en-US" altLang="zh-CN" dirty="0" smtClean="0">
                <a:ea typeface="宋体" panose="02010600030101010101" pitchFamily="2" charset="-122"/>
              </a:rPr>
              <a:t> </a:t>
            </a:r>
            <a:endParaRPr kumimoji="1" lang="en-US" altLang="zh-CN" dirty="0">
              <a:ea typeface="宋体" panose="02010600030101010101" pitchFamily="2" charset="-122"/>
            </a:endParaRPr>
          </a:p>
          <a:p>
            <a:pPr lvl="1" eaLnBrk="1" hangingPunct="1">
              <a:lnSpc>
                <a:spcPct val="130000"/>
              </a:lnSpc>
            </a:pPr>
            <a:endParaRPr kumimoji="1" lang="en-US" altLang="zh-CN" dirty="0">
              <a:ea typeface="宋体" panose="02010600030101010101" pitchFamily="2" charset="-122"/>
            </a:endParaRPr>
          </a:p>
          <a:p>
            <a:pPr lvl="1" eaLnBrk="1" hangingPunct="1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26628" name="矩形 3"/>
          <p:cNvSpPr>
            <a:spLocks noChangeArrowheads="1"/>
          </p:cNvSpPr>
          <p:nvPr/>
        </p:nvSpPr>
        <p:spPr bwMode="auto">
          <a:xfrm>
            <a:off x="1447800" y="1524000"/>
            <a:ext cx="71262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i="1" dirty="0"/>
              <a:t>type </a:t>
            </a:r>
            <a:r>
              <a:rPr kumimoji="1" lang="en-US" altLang="zh-CN" i="1" dirty="0" err="1"/>
              <a:t>array_name</a:t>
            </a:r>
            <a:r>
              <a:rPr kumimoji="1" lang="en-US" altLang="zh-CN" i="1" dirty="0"/>
              <a:t>[SIZE]={val_1, val2, …, </a:t>
            </a:r>
            <a:r>
              <a:rPr kumimoji="1" lang="en-US" altLang="zh-CN" i="1" dirty="0" err="1"/>
              <a:t>val_SIZE</a:t>
            </a:r>
            <a:r>
              <a:rPr kumimoji="1" lang="en-US" altLang="zh-CN" i="1" dirty="0"/>
              <a:t>};</a:t>
            </a:r>
            <a:endParaRPr lang="zh-CN" altLang="en-US" sz="1400" i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467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Array initialization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838200"/>
            <a:ext cx="8610600" cy="5943600"/>
          </a:xfrm>
        </p:spPr>
        <p:txBody>
          <a:bodyPr/>
          <a:lstStyle/>
          <a:p>
            <a:r>
              <a:rPr kumimoji="1" lang="en-US" altLang="zh-CN" dirty="0">
                <a:ea typeface="宋体" panose="02010600030101010101" pitchFamily="2" charset="-122"/>
              </a:rPr>
              <a:t>General </a:t>
            </a:r>
            <a:r>
              <a:rPr kumimoji="1" lang="en-US" altLang="zh-CN" dirty="0" smtClean="0">
                <a:ea typeface="宋体" panose="02010600030101010101" pitchFamily="2" charset="-122"/>
              </a:rPr>
              <a:t>form</a:t>
            </a: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pPr marL="0" indent="0" eaLnBrk="1" hangingPunct="1">
              <a:lnSpc>
                <a:spcPct val="130000"/>
              </a:lnSpc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</a:p>
          <a:p>
            <a:pPr lvl="1" eaLnBrk="1" hangingPunct="1">
              <a:lnSpc>
                <a:spcPct val="130000"/>
              </a:lnSpc>
            </a:pPr>
            <a:r>
              <a:rPr kumimoji="1" lang="en-US" altLang="zh-CN" dirty="0" smtClean="0">
                <a:ea typeface="宋体" panose="02010600030101010101" pitchFamily="2" charset="-122"/>
              </a:rPr>
              <a:t>Wrong </a:t>
            </a:r>
            <a:r>
              <a:rPr kumimoji="1" lang="en-US" altLang="zh-CN" dirty="0">
                <a:ea typeface="宋体" panose="02010600030101010101" pitchFamily="2" charset="-122"/>
              </a:rPr>
              <a:t>initializations:</a:t>
            </a:r>
          </a:p>
          <a:p>
            <a:pPr lvl="1" eaLnBrk="1" hangingPunct="1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 d [ 5 ] = { </a:t>
            </a:r>
            <a:r>
              <a:rPr kumimoji="1" lang="en-US" altLang="zh-CN" u="sng" dirty="0">
                <a:ea typeface="宋体" panose="02010600030101010101" pitchFamily="2" charset="-122"/>
              </a:rPr>
              <a:t>1, 2, 3, 4, 5</a:t>
            </a:r>
            <a:r>
              <a:rPr kumimoji="1" lang="en-US" altLang="zh-CN" dirty="0">
                <a:ea typeface="宋体" panose="02010600030101010101" pitchFamily="2" charset="-122"/>
              </a:rPr>
              <a:t>, 6, 7 } ; / * Initialized by a longer list.*/</a:t>
            </a:r>
          </a:p>
          <a:p>
            <a:pPr lvl="1" eaLnBrk="1" hangingPunct="1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 a [ 5 ] = { 1,  3,  ,  7,  9 }; /* Skip elements*/</a:t>
            </a:r>
          </a:p>
          <a:p>
            <a:pPr lvl="1" eaLnBrk="1" hangingPunct="1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 b [ 5 ] = { } ; / *initialized by an empty list*</a:t>
            </a:r>
            <a:r>
              <a:rPr kumimoji="1" lang="en-US" altLang="zh-CN" dirty="0" smtClean="0">
                <a:ea typeface="宋体" panose="02010600030101010101" pitchFamily="2" charset="-122"/>
              </a:rPr>
              <a:t>/</a:t>
            </a:r>
          </a:p>
          <a:p>
            <a:pPr lvl="1">
              <a:lnSpc>
                <a:spcPct val="130000"/>
              </a:lnSpc>
              <a:buNone/>
            </a:pPr>
            <a:r>
              <a:rPr kumimoji="1" lang="en-US" altLang="zh-CN" dirty="0" smtClean="0">
                <a:ea typeface="宋体" panose="02010600030101010101" pitchFamily="2" charset="-122"/>
              </a:rPr>
              <a:t>    </a:t>
            </a: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ea typeface="宋体" panose="02010600030101010101" pitchFamily="2" charset="-122"/>
              </a:rPr>
              <a:t>float f </a:t>
            </a:r>
            <a:r>
              <a:rPr kumimoji="1" lang="en-US" altLang="zh-CN" dirty="0">
                <a:ea typeface="宋体" panose="02010600030101010101" pitchFamily="2" charset="-122"/>
              </a:rPr>
              <a:t>[ </a:t>
            </a:r>
            <a:r>
              <a:rPr kumimoji="1" lang="en-US" altLang="zh-CN" dirty="0" smtClean="0">
                <a:ea typeface="宋体" panose="02010600030101010101" pitchFamily="2" charset="-122"/>
              </a:rPr>
              <a:t>3 </a:t>
            </a:r>
            <a:r>
              <a:rPr kumimoji="1" lang="en-US" altLang="zh-CN" dirty="0">
                <a:ea typeface="宋体" panose="02010600030101010101" pitchFamily="2" charset="-122"/>
              </a:rPr>
              <a:t>] </a:t>
            </a:r>
            <a:r>
              <a:rPr kumimoji="1" lang="en-US" altLang="zh-CN" dirty="0" smtClean="0">
                <a:ea typeface="宋体" panose="02010600030101010101" pitchFamily="2" charset="-122"/>
              </a:rPr>
              <a:t>;       f = {1.1, 2.2, 3,3 </a:t>
            </a:r>
            <a:r>
              <a:rPr kumimoji="1" lang="en-US" altLang="zh-CN" dirty="0">
                <a:ea typeface="宋体" panose="02010600030101010101" pitchFamily="2" charset="-122"/>
              </a:rPr>
              <a:t>} ;</a:t>
            </a:r>
          </a:p>
          <a:p>
            <a:pPr lvl="1" eaLnBrk="1" hangingPunct="1">
              <a:lnSpc>
                <a:spcPct val="130000"/>
              </a:lnSpc>
            </a:pPr>
            <a:endParaRPr kumimoji="1" lang="en-US" altLang="zh-CN" dirty="0">
              <a:ea typeface="宋体" panose="02010600030101010101" pitchFamily="2" charset="-122"/>
            </a:endParaRPr>
          </a:p>
          <a:p>
            <a:pPr lvl="1" eaLnBrk="1" hangingPunct="1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26628" name="矩形 3"/>
          <p:cNvSpPr>
            <a:spLocks noChangeArrowheads="1"/>
          </p:cNvSpPr>
          <p:nvPr/>
        </p:nvSpPr>
        <p:spPr bwMode="auto">
          <a:xfrm>
            <a:off x="1447800" y="1524000"/>
            <a:ext cx="71262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i="1" dirty="0"/>
              <a:t>type </a:t>
            </a:r>
            <a:r>
              <a:rPr kumimoji="1" lang="en-US" altLang="zh-CN" i="1" dirty="0" err="1"/>
              <a:t>array_name</a:t>
            </a:r>
            <a:r>
              <a:rPr kumimoji="1" lang="en-US" altLang="zh-CN" i="1" dirty="0"/>
              <a:t>[SIZE]={val_1, val2, …, </a:t>
            </a:r>
            <a:r>
              <a:rPr kumimoji="1" lang="en-US" altLang="zh-CN" i="1" dirty="0" err="1"/>
              <a:t>val_SIZE</a:t>
            </a:r>
            <a:r>
              <a:rPr kumimoji="1" lang="en-US" altLang="zh-CN" i="1" dirty="0"/>
              <a:t>};</a:t>
            </a:r>
            <a:endParaRPr lang="zh-CN" altLang="en-US" sz="1400" i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Access array elements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990600"/>
            <a:ext cx="5486400" cy="5867400"/>
          </a:xfrm>
        </p:spPr>
        <p:txBody>
          <a:bodyPr/>
          <a:lstStyle/>
          <a:p>
            <a:pPr>
              <a:buFont typeface="Wingdings" charset="0"/>
              <a:buChar char="Ø"/>
              <a:defRPr/>
            </a:pPr>
            <a:r>
              <a:rPr kumimoji="1" lang="en-US" altLang="zh-CN" dirty="0"/>
              <a:t>General form by using subscripts:</a:t>
            </a:r>
          </a:p>
          <a:p>
            <a:pPr marL="0" indent="0">
              <a:buNone/>
              <a:defRPr/>
            </a:pPr>
            <a:r>
              <a:rPr kumimoji="1" lang="en-US" altLang="zh-CN" dirty="0"/>
              <a:t>	</a:t>
            </a:r>
            <a:r>
              <a:rPr kumimoji="1" lang="en-US" altLang="zh-CN" i="1" dirty="0" err="1"/>
              <a:t>array_name</a:t>
            </a:r>
            <a:r>
              <a:rPr kumimoji="1" lang="en-US" altLang="zh-CN" i="1" dirty="0"/>
              <a:t>[</a:t>
            </a:r>
            <a:r>
              <a:rPr kumimoji="1" lang="en-US" altLang="zh-CN" i="1" dirty="0" err="1"/>
              <a:t>integer_expression</a:t>
            </a:r>
            <a:r>
              <a:rPr kumimoji="1" lang="en-US" altLang="zh-CN" i="1" dirty="0"/>
              <a:t>];</a:t>
            </a:r>
          </a:p>
          <a:p>
            <a:pPr>
              <a:buFont typeface="Wingdings" charset="0"/>
              <a:buChar char="Ø"/>
              <a:defRPr/>
            </a:pPr>
            <a:r>
              <a:rPr kumimoji="1" lang="en-US" altLang="zh-CN" dirty="0"/>
              <a:t>Notes:</a:t>
            </a:r>
          </a:p>
          <a:p>
            <a:pPr lvl="1">
              <a:buFont typeface="Wingdings" charset="0"/>
              <a:buChar char="Ø"/>
              <a:defRPr/>
            </a:pPr>
            <a:r>
              <a:rPr kumimoji="1" lang="en-US" altLang="zh-CN" dirty="0"/>
              <a:t>The value of </a:t>
            </a:r>
            <a:r>
              <a:rPr kumimoji="1" lang="en-US" altLang="zh-CN" i="1" dirty="0" err="1"/>
              <a:t>integer_expression</a:t>
            </a:r>
            <a:r>
              <a:rPr kumimoji="1" lang="en-US" altLang="zh-CN" i="1" dirty="0"/>
              <a:t> </a:t>
            </a:r>
            <a:r>
              <a:rPr kumimoji="1" lang="en-US" altLang="zh-CN" dirty="0"/>
              <a:t>should be within the bound [0,N-1] </a:t>
            </a:r>
          </a:p>
          <a:p>
            <a:pPr lvl="1">
              <a:buFont typeface="Wingdings" charset="0"/>
              <a:buChar char="Ø"/>
              <a:defRPr/>
            </a:pPr>
            <a:r>
              <a:rPr kumimoji="1" lang="en-US" altLang="zh-CN" dirty="0"/>
              <a:t>Can be used in any context where a variable could</a:t>
            </a:r>
            <a:r>
              <a:rPr kumimoji="1" lang="en-US" altLang="zh-CN" dirty="0" smtClean="0"/>
              <a:t>.</a:t>
            </a:r>
          </a:p>
          <a:p>
            <a:pPr marL="457200" lvl="1" indent="0">
              <a:buNone/>
              <a:defRPr/>
            </a:pPr>
            <a:r>
              <a:rPr kumimoji="1" lang="en-US" altLang="zh-CN" dirty="0"/>
              <a:t> </a:t>
            </a:r>
            <a:r>
              <a:rPr kumimoji="1" lang="en-US" altLang="zh-CN" dirty="0" smtClean="0"/>
              <a:t>  </a:t>
            </a:r>
            <a:endParaRPr kumimoji="1" lang="en-US" altLang="zh-CN" dirty="0"/>
          </a:p>
          <a:p>
            <a:pPr lvl="1">
              <a:buFont typeface="Wingdings" charset="0"/>
              <a:buChar char="Ø"/>
              <a:defRPr/>
            </a:pPr>
            <a:r>
              <a:rPr kumimoji="1" lang="en-US" altLang="zh-CN" dirty="0"/>
              <a:t>Access the values one by one. </a:t>
            </a:r>
            <a:endParaRPr kumimoji="1" lang="en-US" altLang="zh-CN" dirty="0" smtClean="0"/>
          </a:p>
          <a:p>
            <a:pPr marL="457200" lvl="1" indent="0">
              <a:buNone/>
              <a:defRPr/>
            </a:pPr>
            <a:r>
              <a:rPr kumimoji="1" lang="en-US" altLang="zh-CN" dirty="0"/>
              <a:t> </a:t>
            </a:r>
            <a:r>
              <a:rPr kumimoji="1" lang="en-US" altLang="zh-CN" dirty="0" smtClean="0"/>
              <a:t>   Operations </a:t>
            </a:r>
            <a:r>
              <a:rPr kumimoji="1" lang="en-US" altLang="zh-CN" dirty="0"/>
              <a:t>on the whole are not defined;</a:t>
            </a:r>
          </a:p>
          <a:p>
            <a:pPr marL="457200" lvl="1" indent="0">
              <a:buFont typeface="Wingdings" charset="0"/>
              <a:buNone/>
              <a:defRPr/>
            </a:pPr>
            <a:r>
              <a:rPr kumimoji="1" lang="en-US" altLang="zh-CN" dirty="0"/>
              <a:t>	</a:t>
            </a:r>
            <a:r>
              <a:rPr kumimoji="1" lang="en-US" altLang="zh-CN" dirty="0" err="1"/>
              <a:t>int</a:t>
            </a:r>
            <a:r>
              <a:rPr kumimoji="1" lang="en-US" altLang="zh-CN" dirty="0"/>
              <a:t> b[3], c[2]; b = c;</a:t>
            </a:r>
          </a:p>
          <a:p>
            <a:pPr marL="457200" lvl="1" indent="0">
              <a:buFont typeface="Wingdings" charset="0"/>
              <a:buNone/>
              <a:defRPr/>
            </a:pPr>
            <a:r>
              <a:rPr kumimoji="1" lang="en-US" altLang="zh-CN" dirty="0"/>
              <a:t>	</a:t>
            </a:r>
          </a:p>
        </p:txBody>
      </p:sp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6732588" y="2154238"/>
            <a:ext cx="1600200" cy="3810000"/>
            <a:chOff x="3216" y="1584"/>
            <a:chExt cx="1008" cy="2400"/>
          </a:xfrm>
        </p:grpSpPr>
        <p:sp>
          <p:nvSpPr>
            <p:cNvPr id="30732" name="Rectangle 7"/>
            <p:cNvSpPr>
              <a:spLocks noChangeArrowheads="1"/>
            </p:cNvSpPr>
            <p:nvPr/>
          </p:nvSpPr>
          <p:spPr bwMode="auto">
            <a:xfrm>
              <a:off x="3216" y="1584"/>
              <a:ext cx="1008" cy="2400"/>
            </a:xfrm>
            <a:prstGeom prst="rect">
              <a:avLst/>
            </a:prstGeom>
            <a:solidFill>
              <a:srgbClr val="FFFF99"/>
            </a:solidFill>
            <a:ln w="19050">
              <a:solidFill>
                <a:schemeClr val="bg2"/>
              </a:solidFill>
              <a:miter lim="800000"/>
              <a:headEnd/>
              <a:tailEnd/>
            </a:ln>
          </p:spPr>
          <p:txBody>
            <a:bodyPr lIns="90000" tIns="46800" rIns="90000" bIns="46800"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400">
                <a:latin typeface="Arial" panose="020B0604020202020204" pitchFamily="34" charset="0"/>
              </a:endParaRPr>
            </a:p>
          </p:txBody>
        </p:sp>
        <p:sp>
          <p:nvSpPr>
            <p:cNvPr id="30733" name="Line 8"/>
            <p:cNvSpPr>
              <a:spLocks noChangeShapeType="1"/>
            </p:cNvSpPr>
            <p:nvPr/>
          </p:nvSpPr>
          <p:spPr bwMode="auto">
            <a:xfrm>
              <a:off x="3216" y="182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4" name="Line 9"/>
            <p:cNvSpPr>
              <a:spLocks noChangeShapeType="1"/>
            </p:cNvSpPr>
            <p:nvPr/>
          </p:nvSpPr>
          <p:spPr bwMode="auto">
            <a:xfrm>
              <a:off x="3216" y="206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5" name="Line 10"/>
            <p:cNvSpPr>
              <a:spLocks noChangeShapeType="1"/>
            </p:cNvSpPr>
            <p:nvPr/>
          </p:nvSpPr>
          <p:spPr bwMode="auto">
            <a:xfrm>
              <a:off x="3216" y="230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6" name="Line 11"/>
            <p:cNvSpPr>
              <a:spLocks noChangeShapeType="1"/>
            </p:cNvSpPr>
            <p:nvPr/>
          </p:nvSpPr>
          <p:spPr bwMode="auto">
            <a:xfrm>
              <a:off x="3216" y="254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7" name="Line 12"/>
            <p:cNvSpPr>
              <a:spLocks noChangeShapeType="1"/>
            </p:cNvSpPr>
            <p:nvPr/>
          </p:nvSpPr>
          <p:spPr bwMode="auto">
            <a:xfrm>
              <a:off x="3216" y="278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8" name="Line 13"/>
            <p:cNvSpPr>
              <a:spLocks noChangeShapeType="1"/>
            </p:cNvSpPr>
            <p:nvPr/>
          </p:nvSpPr>
          <p:spPr bwMode="auto">
            <a:xfrm>
              <a:off x="3216" y="302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9" name="Line 14"/>
            <p:cNvSpPr>
              <a:spLocks noChangeShapeType="1"/>
            </p:cNvSpPr>
            <p:nvPr/>
          </p:nvSpPr>
          <p:spPr bwMode="auto">
            <a:xfrm>
              <a:off x="3216" y="326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40" name="Line 15"/>
            <p:cNvSpPr>
              <a:spLocks noChangeShapeType="1"/>
            </p:cNvSpPr>
            <p:nvPr/>
          </p:nvSpPr>
          <p:spPr bwMode="auto">
            <a:xfrm>
              <a:off x="3216" y="350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41" name="Line 16"/>
            <p:cNvSpPr>
              <a:spLocks noChangeShapeType="1"/>
            </p:cNvSpPr>
            <p:nvPr/>
          </p:nvSpPr>
          <p:spPr bwMode="auto">
            <a:xfrm>
              <a:off x="3216" y="374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5" name="Text Box 17"/>
          <p:cNvSpPr txBox="1">
            <a:spLocks noChangeArrowheads="1"/>
          </p:cNvSpPr>
          <p:nvPr/>
        </p:nvSpPr>
        <p:spPr bwMode="auto">
          <a:xfrm>
            <a:off x="8262938" y="2147888"/>
            <a:ext cx="917575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[ 0 ]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[ 1 ]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[ 2 ]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[ 3 ]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[ 4 ]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[ 5 ]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[ 6 ]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[ 7 ]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[ 8 ]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[ 9 ]</a:t>
            </a:r>
          </a:p>
        </p:txBody>
      </p:sp>
      <p:sp>
        <p:nvSpPr>
          <p:cNvPr id="16" name="Rectangle 18"/>
          <p:cNvSpPr>
            <a:spLocks noChangeArrowheads="1"/>
          </p:cNvSpPr>
          <p:nvPr/>
        </p:nvSpPr>
        <p:spPr bwMode="auto">
          <a:xfrm>
            <a:off x="6732588" y="5964238"/>
            <a:ext cx="1584325" cy="36036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latin typeface="Arial" panose="020B0604020202020204" pitchFamily="34" charset="0"/>
              </a:rPr>
              <a:t>......</a:t>
            </a:r>
          </a:p>
        </p:txBody>
      </p:sp>
      <p:sp>
        <p:nvSpPr>
          <p:cNvPr id="17" name="Rectangle 19"/>
          <p:cNvSpPr>
            <a:spLocks noChangeArrowheads="1"/>
          </p:cNvSpPr>
          <p:nvPr/>
        </p:nvSpPr>
        <p:spPr bwMode="auto">
          <a:xfrm>
            <a:off x="6732588" y="1787525"/>
            <a:ext cx="1584325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latin typeface="Arial" panose="020B0604020202020204" pitchFamily="34" charset="0"/>
              </a:rPr>
              <a:t>......</a:t>
            </a:r>
          </a:p>
        </p:txBody>
      </p:sp>
      <p:sp>
        <p:nvSpPr>
          <p:cNvPr id="18" name="Rectangle 20"/>
          <p:cNvSpPr>
            <a:spLocks noChangeArrowheads="1"/>
          </p:cNvSpPr>
          <p:nvPr/>
        </p:nvSpPr>
        <p:spPr bwMode="auto">
          <a:xfrm>
            <a:off x="6804248" y="1268760"/>
            <a:ext cx="1296144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 dirty="0" err="1">
                <a:solidFill>
                  <a:srgbClr val="CC3300"/>
                </a:solidFill>
                <a:latin typeface="Arial" panose="020B0604020202020204" pitchFamily="34" charset="0"/>
              </a:rPr>
              <a:t>i</a:t>
            </a:r>
            <a:r>
              <a:rPr lang="en-US" altLang="zh-CN" sz="2800" dirty="0" err="1" smtClean="0">
                <a:solidFill>
                  <a:srgbClr val="CC3300"/>
                </a:solidFill>
                <a:latin typeface="Arial" panose="020B0604020202020204" pitchFamily="34" charset="0"/>
              </a:rPr>
              <a:t>nt</a:t>
            </a:r>
            <a:r>
              <a:rPr lang="en-US" altLang="zh-CN" sz="2800" dirty="0" smtClean="0">
                <a:solidFill>
                  <a:srgbClr val="CC3300"/>
                </a:solidFill>
                <a:latin typeface="Arial" panose="020B0604020202020204" pitchFamily="34" charset="0"/>
              </a:rPr>
              <a:t> a[N]</a:t>
            </a:r>
            <a:endParaRPr lang="en-US" altLang="zh-CN" sz="2800" dirty="0">
              <a:solidFill>
                <a:srgbClr val="CC3300"/>
              </a:solidFill>
              <a:latin typeface="Arial" panose="020B0604020202020204" pitchFamily="34" charset="0"/>
            </a:endParaRPr>
          </a:p>
        </p:txBody>
      </p:sp>
      <p:sp>
        <p:nvSpPr>
          <p:cNvPr id="20" name="Rectangle 22"/>
          <p:cNvSpPr>
            <a:spLocks noChangeArrowheads="1"/>
          </p:cNvSpPr>
          <p:nvPr/>
        </p:nvSpPr>
        <p:spPr bwMode="auto">
          <a:xfrm>
            <a:off x="5797525" y="3356992"/>
            <a:ext cx="57467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 dirty="0" smtClean="0">
                <a:solidFill>
                  <a:srgbClr val="CC3300"/>
                </a:solidFill>
                <a:latin typeface="Arial" panose="020B0604020202020204" pitchFamily="34" charset="0"/>
              </a:rPr>
              <a:t>a[</a:t>
            </a:r>
            <a:r>
              <a:rPr lang="en-US" altLang="zh-CN" sz="2800" dirty="0" err="1" smtClean="0">
                <a:solidFill>
                  <a:srgbClr val="CC3300"/>
                </a:solidFill>
                <a:latin typeface="Arial" panose="020B0604020202020204" pitchFamily="34" charset="0"/>
              </a:rPr>
              <a:t>i</a:t>
            </a:r>
            <a:r>
              <a:rPr lang="en-US" altLang="zh-CN" sz="2800" dirty="0" smtClean="0">
                <a:solidFill>
                  <a:srgbClr val="CC3300"/>
                </a:solidFill>
                <a:latin typeface="Arial" panose="020B0604020202020204" pitchFamily="34" charset="0"/>
              </a:rPr>
              <a:t>] = j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zh-CN" sz="2800" dirty="0">
              <a:solidFill>
                <a:srgbClr val="CC3300"/>
              </a:solidFill>
              <a:latin typeface="Arial" panose="020B0604020202020204" pitchFamily="34" charset="0"/>
            </a:endParaRPr>
          </a:p>
        </p:txBody>
      </p:sp>
      <p:sp>
        <p:nvSpPr>
          <p:cNvPr id="22" name="Rectangle 22"/>
          <p:cNvSpPr>
            <a:spLocks noChangeArrowheads="1"/>
          </p:cNvSpPr>
          <p:nvPr/>
        </p:nvSpPr>
        <p:spPr bwMode="auto">
          <a:xfrm>
            <a:off x="5796136" y="3956050"/>
            <a:ext cx="57467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 dirty="0" smtClean="0">
                <a:solidFill>
                  <a:srgbClr val="CC3300"/>
                </a:solidFill>
                <a:latin typeface="Arial" panose="020B0604020202020204" pitchFamily="34" charset="0"/>
              </a:rPr>
              <a:t>a[ a[j] ]</a:t>
            </a:r>
            <a:endParaRPr lang="en-US" altLang="zh-CN" sz="2800" dirty="0">
              <a:solidFill>
                <a:srgbClr val="CC33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833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Find any errors?</a:t>
            </a:r>
            <a:endParaRPr kumimoji="1" lang="zh-CN" altLang="en-US"/>
          </a:p>
        </p:txBody>
      </p:sp>
      <p:sp>
        <p:nvSpPr>
          <p:cNvPr id="32771" name="Rectangle 2"/>
          <p:cNvSpPr>
            <a:spLocks noChangeArrowheads="1"/>
          </p:cNvSpPr>
          <p:nvPr/>
        </p:nvSpPr>
        <p:spPr bwMode="auto">
          <a:xfrm>
            <a:off x="755650" y="836712"/>
            <a:ext cx="4953000" cy="463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just"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/>
              <a:t> </a:t>
            </a:r>
          </a:p>
          <a:p>
            <a:pPr algn="just"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/>
              <a:t>   </a:t>
            </a:r>
            <a:r>
              <a:rPr lang="en-US" altLang="zh-CN" sz="2800" u="sng" dirty="0" err="1"/>
              <a:t>int</a:t>
            </a:r>
            <a:r>
              <a:rPr lang="en-US" altLang="zh-CN" sz="2800" u="sng" dirty="0"/>
              <a:t> a[10</a:t>
            </a:r>
            <a:r>
              <a:rPr lang="en-US" altLang="zh-CN" sz="2800" u="sng" dirty="0" smtClean="0"/>
              <a:t>] = {1},  </a:t>
            </a:r>
            <a:r>
              <a:rPr lang="en-US" altLang="zh-CN" sz="2800" u="sng" dirty="0"/>
              <a:t>b[10],  </a:t>
            </a:r>
            <a:r>
              <a:rPr lang="en-US" altLang="zh-CN" sz="2800" u="sng" dirty="0" err="1"/>
              <a:t>i</a:t>
            </a:r>
            <a:r>
              <a:rPr lang="en-US" altLang="zh-CN" sz="2800" u="sng" dirty="0"/>
              <a:t> ;</a:t>
            </a:r>
          </a:p>
          <a:p>
            <a:pPr algn="just"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/>
              <a:t>   for ( </a:t>
            </a:r>
            <a:r>
              <a:rPr lang="en-US" altLang="zh-CN" sz="2800" dirty="0" err="1"/>
              <a:t>i</a:t>
            </a:r>
            <a:r>
              <a:rPr lang="en-US" altLang="zh-CN" sz="2800" dirty="0"/>
              <a:t>=0;  </a:t>
            </a:r>
            <a:r>
              <a:rPr lang="en-US" altLang="zh-CN" sz="2800" dirty="0" err="1">
                <a:solidFill>
                  <a:srgbClr val="CC3300"/>
                </a:solidFill>
              </a:rPr>
              <a:t>i</a:t>
            </a:r>
            <a:r>
              <a:rPr lang="en-US" altLang="zh-CN" sz="2800" dirty="0">
                <a:solidFill>
                  <a:srgbClr val="CC3300"/>
                </a:solidFill>
              </a:rPr>
              <a:t>&lt;10</a:t>
            </a:r>
            <a:r>
              <a:rPr lang="en-US" altLang="zh-CN" sz="2800" dirty="0"/>
              <a:t>; </a:t>
            </a:r>
            <a:r>
              <a:rPr lang="en-US" altLang="zh-CN" sz="2800" dirty="0" err="1"/>
              <a:t>i</a:t>
            </a:r>
            <a:r>
              <a:rPr lang="en-US" altLang="zh-CN" sz="2800" dirty="0"/>
              <a:t>++)</a:t>
            </a:r>
          </a:p>
          <a:p>
            <a:pPr algn="just"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/>
              <a:t>   {</a:t>
            </a:r>
          </a:p>
          <a:p>
            <a:pPr algn="just"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/>
              <a:t>      a</a:t>
            </a:r>
            <a:r>
              <a:rPr lang="zh-CN" altLang="en-US" sz="2800" dirty="0"/>
              <a:t>［</a:t>
            </a:r>
            <a:r>
              <a:rPr lang="en-US" altLang="zh-CN" sz="2800" dirty="0" err="1"/>
              <a:t>i</a:t>
            </a:r>
            <a:r>
              <a:rPr lang="zh-CN" altLang="en-US" sz="2800" dirty="0"/>
              <a:t>］</a:t>
            </a:r>
            <a:r>
              <a:rPr lang="en-US" altLang="zh-CN" sz="2800" dirty="0"/>
              <a:t>=  b[ </a:t>
            </a:r>
            <a:r>
              <a:rPr lang="en-US" altLang="zh-CN" sz="2800" dirty="0" err="1"/>
              <a:t>i</a:t>
            </a:r>
            <a:r>
              <a:rPr lang="en-US" altLang="zh-CN" sz="2800" dirty="0"/>
              <a:t> ] ;</a:t>
            </a:r>
          </a:p>
          <a:p>
            <a:pPr algn="just"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/>
              <a:t>      </a:t>
            </a:r>
            <a:r>
              <a:rPr lang="en-US" altLang="zh-CN" sz="2800" dirty="0" err="1"/>
              <a:t>printf</a:t>
            </a:r>
            <a:r>
              <a:rPr lang="en-US" altLang="zh-CN" sz="2800" dirty="0"/>
              <a:t>("%d ″</a:t>
            </a:r>
            <a:r>
              <a:rPr lang="zh-CN" altLang="en-US" sz="2800" dirty="0"/>
              <a:t>，</a:t>
            </a:r>
            <a:r>
              <a:rPr lang="en-US" altLang="zh-CN" sz="2800" dirty="0"/>
              <a:t>a</a:t>
            </a:r>
            <a:r>
              <a:rPr lang="zh-CN" altLang="en-US" sz="2800" dirty="0"/>
              <a:t>［</a:t>
            </a:r>
            <a:r>
              <a:rPr lang="en-US" altLang="zh-CN" sz="2800" dirty="0" err="1"/>
              <a:t>i</a:t>
            </a:r>
            <a:r>
              <a:rPr lang="zh-CN" altLang="en-US" sz="2800" dirty="0"/>
              <a:t>］</a:t>
            </a:r>
            <a:r>
              <a:rPr lang="en-US" altLang="zh-CN" sz="2800" dirty="0"/>
              <a:t>);</a:t>
            </a:r>
          </a:p>
          <a:p>
            <a:pPr algn="just"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/>
              <a:t>   }</a:t>
            </a:r>
          </a:p>
          <a:p>
            <a:pPr algn="just"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 smtClean="0"/>
              <a:t> </a:t>
            </a:r>
            <a:endParaRPr lang="en-US" altLang="zh-CN" sz="2800" dirty="0"/>
          </a:p>
          <a:p>
            <a:pPr algn="just"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/>
              <a:t>  for( </a:t>
            </a:r>
            <a:r>
              <a:rPr lang="en-US" altLang="zh-CN" sz="2800" dirty="0" err="1">
                <a:solidFill>
                  <a:srgbClr val="FF0000"/>
                </a:solidFill>
              </a:rPr>
              <a:t>i</a:t>
            </a:r>
            <a:r>
              <a:rPr lang="en-US" altLang="zh-CN" sz="2800" dirty="0" smtClean="0">
                <a:solidFill>
                  <a:srgbClr val="FF0000"/>
                </a:solidFill>
              </a:rPr>
              <a:t>=10; </a:t>
            </a:r>
            <a:r>
              <a:rPr lang="en-US" altLang="zh-CN" sz="2800" dirty="0" err="1">
                <a:solidFill>
                  <a:srgbClr val="FF0000"/>
                </a:solidFill>
              </a:rPr>
              <a:t>i</a:t>
            </a:r>
            <a:r>
              <a:rPr lang="en-US" altLang="zh-CN" sz="2800" dirty="0" smtClean="0">
                <a:solidFill>
                  <a:srgbClr val="FF0000"/>
                </a:solidFill>
              </a:rPr>
              <a:t>&gt;0</a:t>
            </a:r>
            <a:r>
              <a:rPr lang="en-US" altLang="zh-CN" sz="2800" dirty="0"/>
              <a:t>;  </a:t>
            </a:r>
            <a:r>
              <a:rPr lang="en-US" altLang="zh-CN" sz="2800" dirty="0" err="1"/>
              <a:t>i</a:t>
            </a:r>
            <a:r>
              <a:rPr lang="en-US" altLang="zh-CN" sz="2800" dirty="0"/>
              <a:t>--)</a:t>
            </a:r>
          </a:p>
          <a:p>
            <a:pPr algn="just"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/>
              <a:t>   	   </a:t>
            </a:r>
            <a:r>
              <a:rPr lang="en-US" altLang="zh-CN" sz="2800" dirty="0" err="1"/>
              <a:t>printf</a:t>
            </a:r>
            <a:r>
              <a:rPr lang="en-US" altLang="zh-CN" sz="2800" dirty="0"/>
              <a:t>("%d ″</a:t>
            </a:r>
            <a:r>
              <a:rPr lang="zh-CN" altLang="en-US" sz="2800" dirty="0" smtClean="0"/>
              <a:t>，</a:t>
            </a:r>
            <a:r>
              <a:rPr lang="en-US" altLang="zh-CN" sz="2800" dirty="0" smtClean="0"/>
              <a:t>a</a:t>
            </a:r>
            <a:r>
              <a:rPr lang="zh-CN" altLang="en-US" sz="2800" dirty="0" smtClean="0"/>
              <a:t>［</a:t>
            </a:r>
            <a:r>
              <a:rPr lang="en-US" altLang="zh-CN" sz="2800" dirty="0" err="1"/>
              <a:t>i</a:t>
            </a:r>
            <a:r>
              <a:rPr lang="zh-CN" altLang="en-US" sz="2800" dirty="0"/>
              <a:t>］</a:t>
            </a:r>
            <a:r>
              <a:rPr lang="en-US" altLang="zh-CN" sz="2800" dirty="0"/>
              <a:t>);</a:t>
            </a:r>
          </a:p>
          <a:p>
            <a:pPr algn="just" eaLnBrk="1" hangingPunct="1">
              <a:lnSpc>
                <a:spcPct val="105000"/>
              </a:lnSpc>
              <a:spcBef>
                <a:spcPct val="0"/>
              </a:spcBef>
              <a:buFontTx/>
              <a:buNone/>
            </a:pPr>
            <a:r>
              <a:rPr lang="en-US" altLang="zh-CN" sz="2800" dirty="0"/>
              <a:t> </a:t>
            </a:r>
          </a:p>
        </p:txBody>
      </p:sp>
      <p:sp>
        <p:nvSpPr>
          <p:cNvPr id="5" name="AutoShape 9"/>
          <p:cNvSpPr>
            <a:spLocks/>
          </p:cNvSpPr>
          <p:nvPr/>
        </p:nvSpPr>
        <p:spPr bwMode="auto">
          <a:xfrm>
            <a:off x="5940152" y="2420888"/>
            <a:ext cx="2881313" cy="871736"/>
          </a:xfrm>
          <a:prstGeom prst="borderCallout2">
            <a:avLst>
              <a:gd name="adj1" fmla="val 7144"/>
              <a:gd name="adj2" fmla="val -2644"/>
              <a:gd name="adj3" fmla="val 7144"/>
              <a:gd name="adj4" fmla="val -60278"/>
              <a:gd name="adj5" fmla="val 80661"/>
              <a:gd name="adj6" fmla="val -69066"/>
            </a:avLst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latin typeface="Arial" panose="020B0604020202020204" pitchFamily="34" charset="0"/>
              </a:rPr>
              <a:t>Print garbage values</a:t>
            </a:r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AutoShape 9"/>
          <p:cNvSpPr>
            <a:spLocks/>
          </p:cNvSpPr>
          <p:nvPr/>
        </p:nvSpPr>
        <p:spPr bwMode="auto">
          <a:xfrm>
            <a:off x="5940152" y="4221088"/>
            <a:ext cx="2881313" cy="871736"/>
          </a:xfrm>
          <a:prstGeom prst="borderCallout2">
            <a:avLst>
              <a:gd name="adj1" fmla="val 7144"/>
              <a:gd name="adj2" fmla="val -2644"/>
              <a:gd name="adj3" fmla="val 7144"/>
              <a:gd name="adj4" fmla="val -60278"/>
              <a:gd name="adj5" fmla="val 80661"/>
              <a:gd name="adj6" fmla="val -69066"/>
            </a:avLst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dirty="0">
                <a:latin typeface="Arial" panose="020B0604020202020204" pitchFamily="34" charset="0"/>
              </a:rPr>
              <a:t>Print </a:t>
            </a:r>
            <a:r>
              <a:rPr lang="en-US" altLang="zh-CN" dirty="0" smtClean="0">
                <a:latin typeface="Arial" panose="020B0604020202020204" pitchFamily="34" charset="0"/>
              </a:rPr>
              <a:t>values ?</a:t>
            </a:r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Access array elements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990600"/>
            <a:ext cx="5486400" cy="5867400"/>
          </a:xfrm>
        </p:spPr>
        <p:txBody>
          <a:bodyPr/>
          <a:lstStyle/>
          <a:p>
            <a:pPr>
              <a:buFont typeface="Wingdings" charset="0"/>
              <a:buChar char="Ø"/>
              <a:defRPr/>
            </a:pPr>
            <a:r>
              <a:rPr kumimoji="1" lang="en-US" altLang="zh-CN" dirty="0"/>
              <a:t>General form by using subscripts:</a:t>
            </a:r>
          </a:p>
          <a:p>
            <a:pPr marL="0" indent="0">
              <a:buNone/>
              <a:defRPr/>
            </a:pPr>
            <a:r>
              <a:rPr kumimoji="1" lang="en-US" altLang="zh-CN" dirty="0"/>
              <a:t>	</a:t>
            </a:r>
            <a:r>
              <a:rPr kumimoji="1" lang="en-US" altLang="zh-CN" i="1" dirty="0" err="1"/>
              <a:t>array_name</a:t>
            </a:r>
            <a:r>
              <a:rPr kumimoji="1" lang="en-US" altLang="zh-CN" i="1" dirty="0"/>
              <a:t>[</a:t>
            </a:r>
            <a:r>
              <a:rPr kumimoji="1" lang="en-US" altLang="zh-CN" i="1" dirty="0" err="1"/>
              <a:t>integer_expression</a:t>
            </a:r>
            <a:r>
              <a:rPr kumimoji="1" lang="en-US" altLang="zh-CN" i="1" dirty="0"/>
              <a:t>];</a:t>
            </a:r>
          </a:p>
          <a:p>
            <a:pPr>
              <a:buFont typeface="Wingdings" charset="0"/>
              <a:buChar char="Ø"/>
              <a:defRPr/>
            </a:pPr>
            <a:endParaRPr kumimoji="1" lang="en-US" altLang="zh-CN" dirty="0" smtClean="0"/>
          </a:p>
          <a:p>
            <a:pPr>
              <a:buFont typeface="Wingdings" charset="0"/>
              <a:buChar char="Ø"/>
              <a:defRPr/>
            </a:pPr>
            <a:r>
              <a:rPr kumimoji="1" lang="en-US" altLang="zh-CN" dirty="0" smtClean="0"/>
              <a:t>Accessing </a:t>
            </a:r>
            <a:r>
              <a:rPr kumimoji="1" lang="en-US" altLang="zh-CN" dirty="0"/>
              <a:t>operations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kumimoji="1" lang="en-US" altLang="zh-CN" dirty="0"/>
              <a:t>Find the </a:t>
            </a:r>
            <a:r>
              <a:rPr kumimoji="1" lang="en-US" altLang="zh-CN" dirty="0">
                <a:solidFill>
                  <a:srgbClr val="FF0000"/>
                </a:solidFill>
              </a:rPr>
              <a:t>initial address </a:t>
            </a:r>
            <a:r>
              <a:rPr kumimoji="1" lang="en-US" altLang="zh-CN" dirty="0"/>
              <a:t>of an array by the </a:t>
            </a:r>
            <a:r>
              <a:rPr kumimoji="1" lang="en-US" altLang="zh-CN" dirty="0">
                <a:solidFill>
                  <a:srgbClr val="FF0000"/>
                </a:solidFill>
              </a:rPr>
              <a:t>array name. </a:t>
            </a:r>
          </a:p>
          <a:p>
            <a:pPr marL="914400" lvl="1" indent="-457200">
              <a:buFont typeface="+mj-lt"/>
              <a:buAutoNum type="arabicPeriod"/>
              <a:defRPr/>
            </a:pPr>
            <a:r>
              <a:rPr kumimoji="1" lang="en-US" altLang="zh-CN" dirty="0"/>
              <a:t>Offset to the position specified by </a:t>
            </a:r>
            <a:r>
              <a:rPr kumimoji="1" lang="en-US" altLang="zh-CN" i="1" dirty="0" err="1" smtClean="0"/>
              <a:t>integer_expression</a:t>
            </a:r>
            <a:r>
              <a:rPr kumimoji="1" lang="en-US" altLang="zh-CN" dirty="0" smtClean="0"/>
              <a:t>- index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  <a:defRPr/>
            </a:pPr>
            <a:r>
              <a:rPr kumimoji="1" lang="en-US" altLang="zh-CN" dirty="0"/>
              <a:t>Read the value on the position</a:t>
            </a:r>
            <a:r>
              <a:rPr kumimoji="1" lang="en-US" altLang="zh-CN" dirty="0" smtClean="0"/>
              <a:t>.</a:t>
            </a:r>
          </a:p>
          <a:p>
            <a:pPr marL="457200" lvl="1" indent="0">
              <a:buNone/>
              <a:defRPr/>
            </a:pPr>
            <a:r>
              <a:rPr kumimoji="1" lang="en-US" altLang="zh-CN" dirty="0"/>
              <a:t> </a:t>
            </a:r>
            <a:r>
              <a:rPr kumimoji="1" lang="en-US" altLang="zh-CN" dirty="0" smtClean="0"/>
              <a:t>      a[index]   * (</a:t>
            </a:r>
            <a:r>
              <a:rPr kumimoji="1" lang="en-US" altLang="zh-CN" dirty="0" err="1" smtClean="0"/>
              <a:t>a+index</a:t>
            </a:r>
            <a:r>
              <a:rPr kumimoji="1" lang="en-US" altLang="zh-CN" dirty="0" smtClean="0"/>
              <a:t>)</a:t>
            </a:r>
            <a:endParaRPr kumimoji="1" lang="en-US" altLang="zh-CN" dirty="0"/>
          </a:p>
          <a:p>
            <a:pPr marL="457200" lvl="1" indent="0">
              <a:buFont typeface="Wingdings" charset="0"/>
              <a:buNone/>
              <a:defRPr/>
            </a:pPr>
            <a:r>
              <a:rPr kumimoji="1" lang="en-US" altLang="zh-CN" dirty="0"/>
              <a:t>	</a:t>
            </a:r>
          </a:p>
        </p:txBody>
      </p:sp>
      <p:grpSp>
        <p:nvGrpSpPr>
          <p:cNvPr id="4" name="Group 6"/>
          <p:cNvGrpSpPr>
            <a:grpSpLocks/>
          </p:cNvGrpSpPr>
          <p:nvPr/>
        </p:nvGrpSpPr>
        <p:grpSpPr bwMode="auto">
          <a:xfrm>
            <a:off x="6732588" y="2154238"/>
            <a:ext cx="1600200" cy="3810000"/>
            <a:chOff x="3216" y="1584"/>
            <a:chExt cx="1008" cy="2400"/>
          </a:xfrm>
        </p:grpSpPr>
        <p:sp>
          <p:nvSpPr>
            <p:cNvPr id="30732" name="Rectangle 7"/>
            <p:cNvSpPr>
              <a:spLocks noChangeArrowheads="1"/>
            </p:cNvSpPr>
            <p:nvPr/>
          </p:nvSpPr>
          <p:spPr bwMode="auto">
            <a:xfrm>
              <a:off x="3216" y="1584"/>
              <a:ext cx="1008" cy="2400"/>
            </a:xfrm>
            <a:prstGeom prst="rect">
              <a:avLst/>
            </a:prstGeom>
            <a:solidFill>
              <a:srgbClr val="FFFF99"/>
            </a:solidFill>
            <a:ln w="19050">
              <a:solidFill>
                <a:schemeClr val="bg2"/>
              </a:solidFill>
              <a:miter lim="800000"/>
              <a:headEnd/>
              <a:tailEnd/>
            </a:ln>
          </p:spPr>
          <p:txBody>
            <a:bodyPr lIns="90000" tIns="46800" rIns="90000" bIns="46800"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400">
                <a:latin typeface="Arial" panose="020B0604020202020204" pitchFamily="34" charset="0"/>
              </a:endParaRPr>
            </a:p>
          </p:txBody>
        </p:sp>
        <p:sp>
          <p:nvSpPr>
            <p:cNvPr id="30733" name="Line 8"/>
            <p:cNvSpPr>
              <a:spLocks noChangeShapeType="1"/>
            </p:cNvSpPr>
            <p:nvPr/>
          </p:nvSpPr>
          <p:spPr bwMode="auto">
            <a:xfrm>
              <a:off x="3216" y="182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4" name="Line 9"/>
            <p:cNvSpPr>
              <a:spLocks noChangeShapeType="1"/>
            </p:cNvSpPr>
            <p:nvPr/>
          </p:nvSpPr>
          <p:spPr bwMode="auto">
            <a:xfrm>
              <a:off x="3216" y="206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5" name="Line 10"/>
            <p:cNvSpPr>
              <a:spLocks noChangeShapeType="1"/>
            </p:cNvSpPr>
            <p:nvPr/>
          </p:nvSpPr>
          <p:spPr bwMode="auto">
            <a:xfrm>
              <a:off x="3216" y="230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6" name="Line 11"/>
            <p:cNvSpPr>
              <a:spLocks noChangeShapeType="1"/>
            </p:cNvSpPr>
            <p:nvPr/>
          </p:nvSpPr>
          <p:spPr bwMode="auto">
            <a:xfrm>
              <a:off x="3216" y="254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7" name="Line 12"/>
            <p:cNvSpPr>
              <a:spLocks noChangeShapeType="1"/>
            </p:cNvSpPr>
            <p:nvPr/>
          </p:nvSpPr>
          <p:spPr bwMode="auto">
            <a:xfrm>
              <a:off x="3216" y="278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8" name="Line 13"/>
            <p:cNvSpPr>
              <a:spLocks noChangeShapeType="1"/>
            </p:cNvSpPr>
            <p:nvPr/>
          </p:nvSpPr>
          <p:spPr bwMode="auto">
            <a:xfrm>
              <a:off x="3216" y="302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39" name="Line 14"/>
            <p:cNvSpPr>
              <a:spLocks noChangeShapeType="1"/>
            </p:cNvSpPr>
            <p:nvPr/>
          </p:nvSpPr>
          <p:spPr bwMode="auto">
            <a:xfrm>
              <a:off x="3216" y="326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40" name="Line 15"/>
            <p:cNvSpPr>
              <a:spLocks noChangeShapeType="1"/>
            </p:cNvSpPr>
            <p:nvPr/>
          </p:nvSpPr>
          <p:spPr bwMode="auto">
            <a:xfrm>
              <a:off x="3216" y="350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741" name="Line 16"/>
            <p:cNvSpPr>
              <a:spLocks noChangeShapeType="1"/>
            </p:cNvSpPr>
            <p:nvPr/>
          </p:nvSpPr>
          <p:spPr bwMode="auto">
            <a:xfrm>
              <a:off x="3216" y="3744"/>
              <a:ext cx="1008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5" name="Text Box 17"/>
          <p:cNvSpPr txBox="1">
            <a:spLocks noChangeArrowheads="1"/>
          </p:cNvSpPr>
          <p:nvPr/>
        </p:nvSpPr>
        <p:spPr bwMode="auto">
          <a:xfrm>
            <a:off x="8262938" y="2147888"/>
            <a:ext cx="917575" cy="374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[ 0 ]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[ 1 ]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[ 2 ]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[ 3 ]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[ 4 ]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[ 5 ]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[ 6 ]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[ 7 ]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[ 8 ]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[ 9 ]</a:t>
            </a:r>
          </a:p>
        </p:txBody>
      </p:sp>
      <p:sp>
        <p:nvSpPr>
          <p:cNvPr id="16" name="Rectangle 18"/>
          <p:cNvSpPr>
            <a:spLocks noChangeArrowheads="1"/>
          </p:cNvSpPr>
          <p:nvPr/>
        </p:nvSpPr>
        <p:spPr bwMode="auto">
          <a:xfrm>
            <a:off x="6732588" y="5964238"/>
            <a:ext cx="1584325" cy="36036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latin typeface="Arial" panose="020B0604020202020204" pitchFamily="34" charset="0"/>
              </a:rPr>
              <a:t>......</a:t>
            </a:r>
          </a:p>
        </p:txBody>
      </p:sp>
      <p:sp>
        <p:nvSpPr>
          <p:cNvPr id="17" name="Rectangle 19"/>
          <p:cNvSpPr>
            <a:spLocks noChangeArrowheads="1"/>
          </p:cNvSpPr>
          <p:nvPr/>
        </p:nvSpPr>
        <p:spPr bwMode="auto">
          <a:xfrm>
            <a:off x="6732588" y="1787525"/>
            <a:ext cx="1584325" cy="3603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latin typeface="Arial" panose="020B0604020202020204" pitchFamily="34" charset="0"/>
              </a:rPr>
              <a:t>......</a:t>
            </a:r>
          </a:p>
        </p:txBody>
      </p:sp>
      <p:sp>
        <p:nvSpPr>
          <p:cNvPr id="18" name="Rectangle 20"/>
          <p:cNvSpPr>
            <a:spLocks noChangeArrowheads="1"/>
          </p:cNvSpPr>
          <p:nvPr/>
        </p:nvSpPr>
        <p:spPr bwMode="auto">
          <a:xfrm>
            <a:off x="5651500" y="2147888"/>
            <a:ext cx="57467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>
                <a:solidFill>
                  <a:srgbClr val="CC3300"/>
                </a:solidFill>
                <a:latin typeface="Arial" panose="020B0604020202020204" pitchFamily="34" charset="0"/>
              </a:rPr>
              <a:t>a</a:t>
            </a:r>
          </a:p>
        </p:txBody>
      </p:sp>
      <p:sp>
        <p:nvSpPr>
          <p:cNvPr id="19" name="AutoShape 21"/>
          <p:cNvSpPr>
            <a:spLocks noChangeArrowheads="1"/>
          </p:cNvSpPr>
          <p:nvPr/>
        </p:nvSpPr>
        <p:spPr bwMode="auto">
          <a:xfrm>
            <a:off x="6084888" y="2076450"/>
            <a:ext cx="647700" cy="215900"/>
          </a:xfrm>
          <a:prstGeom prst="rightArrow">
            <a:avLst>
              <a:gd name="adj1" fmla="val 50000"/>
              <a:gd name="adj2" fmla="val 750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20" name="Rectangle 22"/>
          <p:cNvSpPr>
            <a:spLocks noChangeArrowheads="1"/>
          </p:cNvSpPr>
          <p:nvPr/>
        </p:nvSpPr>
        <p:spPr bwMode="auto">
          <a:xfrm>
            <a:off x="5724525" y="3803650"/>
            <a:ext cx="57467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 dirty="0" smtClean="0">
                <a:solidFill>
                  <a:srgbClr val="CC3300"/>
                </a:solidFill>
                <a:latin typeface="Arial" panose="020B0604020202020204" pitchFamily="34" charset="0"/>
              </a:rPr>
              <a:t>a</a:t>
            </a:r>
            <a:r>
              <a:rPr lang="en-US" altLang="zh-CN" sz="2800" dirty="0">
                <a:solidFill>
                  <a:srgbClr val="CC3300"/>
                </a:solidFill>
                <a:latin typeface="Arial" panose="020B0604020202020204" pitchFamily="34" charset="0"/>
              </a:rPr>
              <a:t> </a:t>
            </a:r>
            <a:r>
              <a:rPr lang="en-US" altLang="zh-CN" sz="2800" dirty="0" smtClean="0">
                <a:solidFill>
                  <a:srgbClr val="CC3300"/>
                </a:solidFill>
                <a:latin typeface="Arial" panose="020B0604020202020204" pitchFamily="34" charset="0"/>
              </a:rPr>
              <a:t>+index</a:t>
            </a:r>
            <a:endParaRPr lang="en-US" altLang="zh-CN" sz="2800" dirty="0">
              <a:solidFill>
                <a:srgbClr val="CC3300"/>
              </a:solidFill>
              <a:latin typeface="Arial" panose="020B0604020202020204" pitchFamily="34" charset="0"/>
            </a:endParaRPr>
          </a:p>
        </p:txBody>
      </p:sp>
      <p:sp>
        <p:nvSpPr>
          <p:cNvPr id="21" name="AutoShape 24"/>
          <p:cNvSpPr>
            <a:spLocks noChangeArrowheads="1"/>
          </p:cNvSpPr>
          <p:nvPr/>
        </p:nvSpPr>
        <p:spPr bwMode="auto">
          <a:xfrm>
            <a:off x="6084888" y="2070100"/>
            <a:ext cx="647700" cy="215900"/>
          </a:xfrm>
          <a:prstGeom prst="rightArrow">
            <a:avLst>
              <a:gd name="adj1" fmla="val 50000"/>
              <a:gd name="adj2" fmla="val 750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22" name="Rectangle 22"/>
          <p:cNvSpPr>
            <a:spLocks noChangeArrowheads="1"/>
          </p:cNvSpPr>
          <p:nvPr/>
        </p:nvSpPr>
        <p:spPr bwMode="auto">
          <a:xfrm>
            <a:off x="5724128" y="4654401"/>
            <a:ext cx="57467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 dirty="0" smtClean="0">
                <a:solidFill>
                  <a:srgbClr val="CC3300"/>
                </a:solidFill>
                <a:latin typeface="Arial" panose="020B0604020202020204" pitchFamily="34" charset="0"/>
              </a:rPr>
              <a:t>a [index]</a:t>
            </a:r>
            <a:endParaRPr lang="en-US" altLang="zh-CN" sz="2800" dirty="0">
              <a:solidFill>
                <a:srgbClr val="CC33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478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 0.33333  E" pathEditMode="relative" ptsTypes="">
                                      <p:cBhvr>
                                        <p:cTn id="3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7" grpId="0" animBg="1"/>
      <p:bldP spid="18" grpId="0"/>
      <p:bldP spid="19" grpId="0" animBg="1"/>
      <p:bldP spid="19" grpId="1" animBg="1"/>
      <p:bldP spid="20" grpId="0"/>
      <p:bldP spid="21" grpId="0" animBg="1"/>
      <p:bldP spid="2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Exercise</a:t>
            </a:r>
            <a:endParaRPr kumimoji="1" lang="zh-CN" altLang="en-US" dirty="0"/>
          </a:p>
        </p:txBody>
      </p:sp>
      <p:sp>
        <p:nvSpPr>
          <p:cNvPr id="3481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>
                <a:ea typeface="宋体" panose="02010600030101010101" pitchFamily="2" charset="-122"/>
              </a:rPr>
              <a:t>Insert an element to an ordered array to such a position that the expanded array is also an ordered one.</a:t>
            </a:r>
            <a:endParaRPr kumimoji="1" lang="zh-CN" altLang="en-US">
              <a:ea typeface="宋体" panose="02010600030101010101" pitchFamily="2" charset="-122"/>
            </a:endParaRPr>
          </a:p>
        </p:txBody>
      </p:sp>
      <p:graphicFrame>
        <p:nvGraphicFramePr>
          <p:cNvPr id="4" name="Group 58"/>
          <p:cNvGraphicFramePr>
            <a:graphicFrameLocks/>
          </p:cNvGraphicFramePr>
          <p:nvPr/>
        </p:nvGraphicFramePr>
        <p:xfrm>
          <a:off x="2268538" y="2420938"/>
          <a:ext cx="6480175" cy="576262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492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649288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649287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646113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</a:tblGrid>
              <a:tr h="57626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4844" name="Rectangle 43"/>
          <p:cNvSpPr>
            <a:spLocks noChangeArrowheads="1"/>
          </p:cNvSpPr>
          <p:nvPr/>
        </p:nvSpPr>
        <p:spPr bwMode="auto">
          <a:xfrm>
            <a:off x="900113" y="2347913"/>
            <a:ext cx="1008062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/>
              <a:t>int iA[10]</a:t>
            </a:r>
          </a:p>
        </p:txBody>
      </p:sp>
      <p:graphicFrame>
        <p:nvGraphicFramePr>
          <p:cNvPr id="6" name="Group 100"/>
          <p:cNvGraphicFramePr>
            <a:graphicFrameLocks/>
          </p:cNvGraphicFramePr>
          <p:nvPr/>
        </p:nvGraphicFramePr>
        <p:xfrm>
          <a:off x="2268538" y="4116388"/>
          <a:ext cx="6480175" cy="608012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492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649288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649287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646113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</a:tblGrid>
              <a:tr h="6080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CC33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4869" name="Rectangle 85"/>
          <p:cNvSpPr>
            <a:spLocks noChangeArrowheads="1"/>
          </p:cNvSpPr>
          <p:nvPr/>
        </p:nvSpPr>
        <p:spPr bwMode="auto">
          <a:xfrm>
            <a:off x="611188" y="3314700"/>
            <a:ext cx="19431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/>
              <a:t>int iValue   </a:t>
            </a:r>
          </a:p>
        </p:txBody>
      </p:sp>
      <p:sp>
        <p:nvSpPr>
          <p:cNvPr id="34870" name="Rectangle 86"/>
          <p:cNvSpPr>
            <a:spLocks noChangeArrowheads="1"/>
          </p:cNvSpPr>
          <p:nvPr/>
        </p:nvSpPr>
        <p:spPr bwMode="auto">
          <a:xfrm>
            <a:off x="2339975" y="3284538"/>
            <a:ext cx="1008063" cy="57626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>
                <a:solidFill>
                  <a:srgbClr val="800080"/>
                </a:solidFill>
                <a:latin typeface="Arial" panose="020B0604020202020204" pitchFamily="34" charset="0"/>
              </a:rPr>
              <a:t>7</a:t>
            </a:r>
          </a:p>
        </p:txBody>
      </p:sp>
      <p:sp>
        <p:nvSpPr>
          <p:cNvPr id="9" name="AutoShape 102"/>
          <p:cNvSpPr>
            <a:spLocks noChangeArrowheads="1"/>
          </p:cNvSpPr>
          <p:nvPr/>
        </p:nvSpPr>
        <p:spPr bwMode="auto">
          <a:xfrm rot="5589568">
            <a:off x="3843338" y="3132138"/>
            <a:ext cx="577850" cy="1295400"/>
          </a:xfrm>
          <a:custGeom>
            <a:avLst/>
            <a:gdLst>
              <a:gd name="T0" fmla="*/ 2147483646 w 21600"/>
              <a:gd name="T1" fmla="*/ 0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17694720 60000 65536"/>
              <a:gd name="T9" fmla="*/ 5898240 60000 65536"/>
              <a:gd name="T10" fmla="*/ 5898240 60000 65536"/>
              <a:gd name="T11" fmla="*/ 0 60000 65536"/>
              <a:gd name="T12" fmla="*/ 12427 w 21600"/>
              <a:gd name="T13" fmla="*/ 4676 h 21600"/>
              <a:gd name="T14" fmla="*/ 19483 w 21600"/>
              <a:gd name="T15" fmla="*/ 748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1600" y="6079"/>
                </a:moveTo>
                <a:lnTo>
                  <a:pt x="12427" y="0"/>
                </a:lnTo>
                <a:lnTo>
                  <a:pt x="12427" y="4676"/>
                </a:lnTo>
                <a:cubicBezTo>
                  <a:pt x="5564" y="4676"/>
                  <a:pt x="0" y="8026"/>
                  <a:pt x="0" y="12158"/>
                </a:cubicBezTo>
                <a:lnTo>
                  <a:pt x="0" y="21600"/>
                </a:lnTo>
                <a:lnTo>
                  <a:pt x="2868" y="21600"/>
                </a:lnTo>
                <a:lnTo>
                  <a:pt x="2868" y="12158"/>
                </a:lnTo>
                <a:cubicBezTo>
                  <a:pt x="2868" y="9576"/>
                  <a:pt x="7148" y="7482"/>
                  <a:pt x="12427" y="7482"/>
                </a:cubicBezTo>
                <a:lnTo>
                  <a:pt x="12427" y="12158"/>
                </a:lnTo>
                <a:lnTo>
                  <a:pt x="21600" y="6079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Introduction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>
                <a:ea typeface="宋体" panose="02010600030101010101" pitchFamily="2" charset="-122"/>
              </a:rPr>
              <a:t>Program 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= Data structure </a:t>
            </a:r>
            <a:r>
              <a:rPr kumimoji="1" lang="en-US" altLang="zh-CN" sz="2800" dirty="0">
                <a:ea typeface="宋体" panose="02010600030101010101" pitchFamily="2" charset="-122"/>
              </a:rPr>
              <a:t>+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Algorithm </a:t>
            </a:r>
            <a:endParaRPr kumimoji="1" lang="en-US" altLang="zh-CN" sz="2800" dirty="0">
              <a:ea typeface="宋体" panose="02010600030101010101" pitchFamily="2" charset="-122"/>
            </a:endParaRP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pPr lvl="1"/>
            <a:r>
              <a:rPr kumimoji="1" lang="en-US" altLang="zh-CN" sz="2400" dirty="0" smtClean="0">
                <a:ea typeface="宋体" panose="02010600030101010101" pitchFamily="2" charset="-122"/>
              </a:rPr>
              <a:t>Data structure</a:t>
            </a: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26" name="AutoShape 4"/>
          <p:cNvSpPr>
            <a:spLocks noChangeArrowheads="1"/>
          </p:cNvSpPr>
          <p:nvPr/>
        </p:nvSpPr>
        <p:spPr bwMode="auto">
          <a:xfrm>
            <a:off x="3429000" y="1988840"/>
            <a:ext cx="1981200" cy="533400"/>
          </a:xfrm>
          <a:prstGeom prst="flowChartProcess">
            <a:avLst/>
          </a:prstGeom>
          <a:ln>
            <a:headEnd/>
            <a:tailEnd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chemeClr val="tx1"/>
                </a:solidFill>
                <a:latin typeface="Arial" panose="020B0604020202020204" pitchFamily="34" charset="0"/>
              </a:rPr>
              <a:t>Data Types</a:t>
            </a:r>
          </a:p>
        </p:txBody>
      </p:sp>
      <p:sp>
        <p:nvSpPr>
          <p:cNvPr id="27" name="AutoShape 6"/>
          <p:cNvSpPr>
            <a:spLocks noChangeArrowheads="1"/>
          </p:cNvSpPr>
          <p:nvPr/>
        </p:nvSpPr>
        <p:spPr bwMode="auto">
          <a:xfrm>
            <a:off x="1143000" y="3208040"/>
            <a:ext cx="1828800" cy="914400"/>
          </a:xfrm>
          <a:prstGeom prst="flowChartProcess">
            <a:avLst/>
          </a:prstGeom>
          <a:ln>
            <a:headEnd/>
            <a:tailEnd/>
          </a:ln>
          <a:extLst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Derived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</a:rPr>
              <a:t>Types</a:t>
            </a:r>
          </a:p>
        </p:txBody>
      </p:sp>
      <p:sp>
        <p:nvSpPr>
          <p:cNvPr id="28" name="AutoShape 7"/>
          <p:cNvSpPr>
            <a:spLocks noChangeArrowheads="1"/>
          </p:cNvSpPr>
          <p:nvPr/>
        </p:nvSpPr>
        <p:spPr bwMode="auto">
          <a:xfrm>
            <a:off x="3352800" y="3208040"/>
            <a:ext cx="2133600" cy="914400"/>
          </a:xfrm>
          <a:prstGeom prst="flowChartProcess">
            <a:avLst/>
          </a:prstGeom>
          <a:ln>
            <a:headEnd/>
            <a:tailEnd/>
          </a:ln>
          <a:ex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Fundamental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Types</a:t>
            </a:r>
          </a:p>
        </p:txBody>
      </p:sp>
      <p:sp>
        <p:nvSpPr>
          <p:cNvPr id="29" name="AutoShape 8"/>
          <p:cNvSpPr>
            <a:spLocks noChangeArrowheads="1"/>
          </p:cNvSpPr>
          <p:nvPr/>
        </p:nvSpPr>
        <p:spPr bwMode="auto">
          <a:xfrm>
            <a:off x="5867400" y="3208040"/>
            <a:ext cx="2133600" cy="914400"/>
          </a:xfrm>
          <a:prstGeom prst="flowChartProcess">
            <a:avLst/>
          </a:prstGeom>
          <a:ln>
            <a:headEnd/>
            <a:tailEnd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chemeClr val="tx1"/>
                </a:solidFill>
                <a:latin typeface="Arial" panose="020B0604020202020204" pitchFamily="34" charset="0"/>
              </a:rPr>
              <a:t>User-defined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chemeClr val="tx1"/>
                </a:solidFill>
                <a:latin typeface="Arial" panose="020B0604020202020204" pitchFamily="34" charset="0"/>
              </a:rPr>
              <a:t>Types</a:t>
            </a:r>
          </a:p>
        </p:txBody>
      </p:sp>
      <p:cxnSp>
        <p:nvCxnSpPr>
          <p:cNvPr id="30" name="AutoShape 9"/>
          <p:cNvCxnSpPr>
            <a:cxnSpLocks noChangeShapeType="1"/>
            <a:stCxn id="26" idx="2"/>
            <a:endCxn id="27" idx="0"/>
          </p:cNvCxnSpPr>
          <p:nvPr/>
        </p:nvCxnSpPr>
        <p:spPr bwMode="auto">
          <a:xfrm flipH="1">
            <a:off x="2057400" y="2522240"/>
            <a:ext cx="2362200" cy="6858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31" name="AutoShape 10"/>
          <p:cNvCxnSpPr>
            <a:cxnSpLocks noChangeShapeType="1"/>
            <a:stCxn id="26" idx="2"/>
            <a:endCxn id="28" idx="0"/>
          </p:cNvCxnSpPr>
          <p:nvPr/>
        </p:nvCxnSpPr>
        <p:spPr bwMode="auto">
          <a:xfrm>
            <a:off x="4419600" y="2522240"/>
            <a:ext cx="0" cy="6858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32" name="AutoShape 11"/>
          <p:cNvCxnSpPr>
            <a:cxnSpLocks noChangeShapeType="1"/>
            <a:stCxn id="26" idx="2"/>
            <a:endCxn id="29" idx="0"/>
          </p:cNvCxnSpPr>
          <p:nvPr/>
        </p:nvCxnSpPr>
        <p:spPr bwMode="auto">
          <a:xfrm>
            <a:off x="4419600" y="2522240"/>
            <a:ext cx="2514600" cy="6858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34" name="Text Box 15"/>
          <p:cNvSpPr txBox="1">
            <a:spLocks noChangeArrowheads="1"/>
          </p:cNvSpPr>
          <p:nvPr/>
        </p:nvSpPr>
        <p:spPr bwMode="auto">
          <a:xfrm>
            <a:off x="3200400" y="4198640"/>
            <a:ext cx="26670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Integral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</a:rPr>
              <a:t>Types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Float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</a:rPr>
              <a:t>/ double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</a:rPr>
              <a:t>Character Types</a:t>
            </a:r>
          </a:p>
        </p:txBody>
      </p:sp>
      <p:sp>
        <p:nvSpPr>
          <p:cNvPr id="35" name="Text Box 16"/>
          <p:cNvSpPr txBox="1">
            <a:spLocks noChangeArrowheads="1"/>
          </p:cNvSpPr>
          <p:nvPr/>
        </p:nvSpPr>
        <p:spPr bwMode="auto">
          <a:xfrm>
            <a:off x="5943600" y="4198640"/>
            <a:ext cx="2667000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zh-CN">
                <a:solidFill>
                  <a:schemeClr val="tx1"/>
                </a:solidFill>
                <a:latin typeface="Arial" panose="020B0604020202020204" pitchFamily="34" charset="0"/>
              </a:rPr>
              <a:t>Structures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zh-CN">
                <a:solidFill>
                  <a:schemeClr val="tx1"/>
                </a:solidFill>
                <a:latin typeface="Arial" panose="020B0604020202020204" pitchFamily="34" charset="0"/>
              </a:rPr>
              <a:t>Unions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zh-CN">
                <a:solidFill>
                  <a:schemeClr val="tx1"/>
                </a:solidFill>
                <a:latin typeface="Arial" panose="020B0604020202020204" pitchFamily="34" charset="0"/>
              </a:rPr>
              <a:t>Enumerations</a:t>
            </a:r>
          </a:p>
        </p:txBody>
      </p:sp>
      <p:sp>
        <p:nvSpPr>
          <p:cNvPr id="15" name="Text Box 15"/>
          <p:cNvSpPr txBox="1">
            <a:spLocks noChangeArrowheads="1"/>
          </p:cNvSpPr>
          <p:nvPr/>
        </p:nvSpPr>
        <p:spPr bwMode="auto">
          <a:xfrm>
            <a:off x="1184920" y="4198640"/>
            <a:ext cx="26670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</a:rPr>
              <a:t>Arrays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</a:rPr>
              <a:t>Pointers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4" grpId="0"/>
      <p:bldP spid="35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Algorithm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 smtClean="0">
                <a:ea typeface="宋体" panose="02010600030101010101" pitchFamily="2" charset="-122"/>
              </a:rPr>
              <a:t>Insert a number into a sorted array</a:t>
            </a:r>
          </a:p>
          <a:p>
            <a:pPr lvl="1"/>
            <a:r>
              <a:rPr kumimoji="1" lang="en-US" altLang="zh-CN" dirty="0" smtClean="0">
                <a:ea typeface="宋体" panose="02010600030101010101" pitchFamily="2" charset="-122"/>
              </a:rPr>
              <a:t>Find </a:t>
            </a:r>
            <a:r>
              <a:rPr kumimoji="1" lang="en-US" altLang="zh-CN" dirty="0">
                <a:ea typeface="宋体" panose="02010600030101010101" pitchFamily="2" charset="-122"/>
              </a:rPr>
              <a:t>the position</a:t>
            </a:r>
          </a:p>
          <a:p>
            <a:pPr lvl="1"/>
            <a:r>
              <a:rPr kumimoji="1" lang="en-US" altLang="zh-CN" dirty="0">
                <a:ea typeface="宋体" panose="02010600030101010101" pitchFamily="2" charset="-122"/>
              </a:rPr>
              <a:t>Shift the elements afterwards</a:t>
            </a:r>
          </a:p>
          <a:p>
            <a:pPr lvl="1"/>
            <a:r>
              <a:rPr kumimoji="1" lang="en-US" altLang="zh-CN" dirty="0">
                <a:ea typeface="宋体" panose="02010600030101010101" pitchFamily="2" charset="-122"/>
              </a:rPr>
              <a:t>Assign the value to the position</a:t>
            </a: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36868" name="Rectangle 28"/>
          <p:cNvSpPr>
            <a:spLocks noChangeArrowheads="1"/>
          </p:cNvSpPr>
          <p:nvPr/>
        </p:nvSpPr>
        <p:spPr bwMode="auto">
          <a:xfrm>
            <a:off x="900113" y="3683000"/>
            <a:ext cx="1008062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/>
              <a:t>int iA[10]</a:t>
            </a:r>
          </a:p>
        </p:txBody>
      </p:sp>
      <p:graphicFrame>
        <p:nvGraphicFramePr>
          <p:cNvPr id="5" name="Group 29"/>
          <p:cNvGraphicFramePr>
            <a:graphicFrameLocks/>
          </p:cNvGraphicFramePr>
          <p:nvPr/>
        </p:nvGraphicFramePr>
        <p:xfrm>
          <a:off x="2268538" y="3651250"/>
          <a:ext cx="6480175" cy="608013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492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649288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649287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646113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647700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</a:tblGrid>
              <a:tr h="6080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CC3300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6893" name="Rectangle 57"/>
          <p:cNvSpPr>
            <a:spLocks noChangeArrowheads="1"/>
          </p:cNvSpPr>
          <p:nvPr/>
        </p:nvSpPr>
        <p:spPr bwMode="auto">
          <a:xfrm>
            <a:off x="611188" y="2849563"/>
            <a:ext cx="19431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/>
              <a:t>int iValue   </a:t>
            </a:r>
          </a:p>
        </p:txBody>
      </p:sp>
      <p:sp>
        <p:nvSpPr>
          <p:cNvPr id="7" name="Rectangle 58"/>
          <p:cNvSpPr>
            <a:spLocks noChangeArrowheads="1"/>
          </p:cNvSpPr>
          <p:nvPr/>
        </p:nvSpPr>
        <p:spPr bwMode="auto">
          <a:xfrm>
            <a:off x="2339975" y="2819400"/>
            <a:ext cx="1008063" cy="5762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>
                <a:solidFill>
                  <a:srgbClr val="800080"/>
                </a:solidFill>
                <a:latin typeface="Arial" panose="020B0604020202020204" pitchFamily="34" charset="0"/>
              </a:rPr>
              <a:t>7</a:t>
            </a:r>
          </a:p>
        </p:txBody>
      </p:sp>
      <p:sp>
        <p:nvSpPr>
          <p:cNvPr id="8" name="AutoShape 59"/>
          <p:cNvSpPr>
            <a:spLocks noChangeArrowheads="1"/>
          </p:cNvSpPr>
          <p:nvPr/>
        </p:nvSpPr>
        <p:spPr bwMode="auto">
          <a:xfrm rot="5589568">
            <a:off x="3843338" y="2667000"/>
            <a:ext cx="577850" cy="1295400"/>
          </a:xfrm>
          <a:custGeom>
            <a:avLst/>
            <a:gdLst>
              <a:gd name="T0" fmla="*/ 2147483646 w 21600"/>
              <a:gd name="T1" fmla="*/ 0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17694720 60000 65536"/>
              <a:gd name="T9" fmla="*/ 5898240 60000 65536"/>
              <a:gd name="T10" fmla="*/ 5898240 60000 65536"/>
              <a:gd name="T11" fmla="*/ 0 60000 65536"/>
              <a:gd name="T12" fmla="*/ 12427 w 21600"/>
              <a:gd name="T13" fmla="*/ 4676 h 21600"/>
              <a:gd name="T14" fmla="*/ 19483 w 21600"/>
              <a:gd name="T15" fmla="*/ 748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1600" y="6079"/>
                </a:moveTo>
                <a:lnTo>
                  <a:pt x="12427" y="0"/>
                </a:lnTo>
                <a:lnTo>
                  <a:pt x="12427" y="4676"/>
                </a:lnTo>
                <a:cubicBezTo>
                  <a:pt x="5564" y="4676"/>
                  <a:pt x="0" y="8026"/>
                  <a:pt x="0" y="12158"/>
                </a:cubicBezTo>
                <a:lnTo>
                  <a:pt x="0" y="21600"/>
                </a:lnTo>
                <a:lnTo>
                  <a:pt x="2868" y="21600"/>
                </a:lnTo>
                <a:lnTo>
                  <a:pt x="2868" y="12158"/>
                </a:lnTo>
                <a:cubicBezTo>
                  <a:pt x="2868" y="9576"/>
                  <a:pt x="7148" y="7482"/>
                  <a:pt x="12427" y="7482"/>
                </a:cubicBezTo>
                <a:lnTo>
                  <a:pt x="12427" y="12158"/>
                </a:lnTo>
                <a:lnTo>
                  <a:pt x="21600" y="6079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" name="Rectangle 113"/>
          <p:cNvSpPr>
            <a:spLocks noChangeArrowheads="1"/>
          </p:cNvSpPr>
          <p:nvPr/>
        </p:nvSpPr>
        <p:spPr bwMode="auto">
          <a:xfrm>
            <a:off x="4356100" y="3683000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CC3300"/>
                </a:solidFill>
                <a:latin typeface="Arial" panose="020B0604020202020204" pitchFamily="34" charset="0"/>
              </a:rPr>
              <a:t>7</a:t>
            </a:r>
          </a:p>
        </p:txBody>
      </p:sp>
      <p:sp>
        <p:nvSpPr>
          <p:cNvPr id="10" name="Rectangle 116"/>
          <p:cNvSpPr>
            <a:spLocks noChangeArrowheads="1"/>
          </p:cNvSpPr>
          <p:nvPr/>
        </p:nvSpPr>
        <p:spPr bwMode="auto">
          <a:xfrm>
            <a:off x="4356100" y="3681413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00CC"/>
                </a:solidFill>
                <a:latin typeface="Arial" panose="020B0604020202020204" pitchFamily="34" charset="0"/>
              </a:rPr>
              <a:t>8</a:t>
            </a:r>
          </a:p>
        </p:txBody>
      </p:sp>
      <p:sp>
        <p:nvSpPr>
          <p:cNvPr id="11" name="Rectangle 118"/>
          <p:cNvSpPr>
            <a:spLocks noChangeArrowheads="1"/>
          </p:cNvSpPr>
          <p:nvPr/>
        </p:nvSpPr>
        <p:spPr bwMode="auto">
          <a:xfrm>
            <a:off x="5003800" y="3681413"/>
            <a:ext cx="354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>
                <a:solidFill>
                  <a:srgbClr val="0000CC"/>
                </a:solidFill>
                <a:latin typeface="Arial" panose="020B0604020202020204" pitchFamily="34" charset="0"/>
              </a:rPr>
              <a:t>9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34 -0.00162 L 0.09236 -1.85185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92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868 -0.00324 L 0.07517 -0.00162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16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0" grpId="0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灯片编号占位符 4"/>
          <p:cNvSpPr>
            <a:spLocks noGrp="1"/>
          </p:cNvSpPr>
          <p:nvPr>
            <p:ph type="sldNum" sz="quarter" idx="4294967295"/>
          </p:nvPr>
        </p:nvSpPr>
        <p:spPr>
          <a:xfrm>
            <a:off x="900113" y="6473825"/>
            <a:ext cx="1295400" cy="1238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l"/>
            <a:fld id="{1B19E158-C9A2-5649-9871-E3536AC9538D}" type="slidenum">
              <a:rPr lang="en-US" altLang="zh-CN" sz="1400" b="0"/>
              <a:pPr algn="l"/>
              <a:t>31</a:t>
            </a:fld>
            <a:endParaRPr lang="en-US" altLang="zh-CN" sz="1400" b="0"/>
          </a:p>
        </p:txBody>
      </p:sp>
      <p:sp>
        <p:nvSpPr>
          <p:cNvPr id="91139" name="Rectangle 6"/>
          <p:cNvSpPr>
            <a:spLocks noGrp="1" noChangeArrowheads="1"/>
          </p:cNvSpPr>
          <p:nvPr>
            <p:ph type="body" idx="1"/>
          </p:nvPr>
        </p:nvSpPr>
        <p:spPr>
          <a:xfrm>
            <a:off x="827088" y="947738"/>
            <a:ext cx="8229600" cy="5434012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#include&lt;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stdio.h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&gt;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int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 main()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{ 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int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 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iA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[10]={1,3,5,6,9,10}; /*</a:t>
            </a:r>
            <a:r>
              <a:rPr lang="zh-CN" altLang="en-US" sz="2800" dirty="0">
                <a:solidFill>
                  <a:schemeClr val="tx1"/>
                </a:solidFill>
                <a:latin typeface="Times New Roman" charset="0"/>
              </a:rPr>
              <a:t>最初有序数组*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/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int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 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iNumber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=6;               /*</a:t>
            </a:r>
            <a:r>
              <a:rPr lang="zh-CN" altLang="en-US" sz="2800" dirty="0">
                <a:solidFill>
                  <a:schemeClr val="tx1"/>
                </a:solidFill>
                <a:latin typeface="Times New Roman" charset="0"/>
              </a:rPr>
              <a:t>最初有序数组数据个数*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/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int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 i1,  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iIndex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;                 /*</a:t>
            </a:r>
            <a:r>
              <a:rPr lang="zh-CN" altLang="en-US" sz="2800" dirty="0">
                <a:solidFill>
                  <a:schemeClr val="tx1"/>
                </a:solidFill>
                <a:latin typeface="Times New Roman" charset="0"/>
              </a:rPr>
              <a:t>插入位置*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/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  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int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 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iValue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=7;                 /*</a:t>
            </a:r>
            <a:r>
              <a:rPr lang="zh-CN" altLang="en-US" sz="2800" dirty="0">
                <a:solidFill>
                  <a:schemeClr val="tx1"/>
                </a:solidFill>
                <a:latin typeface="Times New Roman" charset="0"/>
              </a:rPr>
              <a:t>插入值*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/</a:t>
            </a:r>
          </a:p>
          <a:p>
            <a:pPr>
              <a:buNone/>
            </a:pPr>
            <a:r>
              <a:rPr kumimoji="1" lang="en-US" altLang="zh-CN" sz="2800" dirty="0">
                <a:solidFill>
                  <a:srgbClr val="00B050"/>
                </a:solidFill>
                <a:ea typeface="宋体" panose="02010600030101010101" pitchFamily="2" charset="-122"/>
              </a:rPr>
              <a:t>/*Find the position*/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800" dirty="0" smtClean="0">
                <a:solidFill>
                  <a:schemeClr val="tx1"/>
                </a:solidFill>
                <a:latin typeface="Times New Roman" charset="0"/>
              </a:rPr>
              <a:t>  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for(i1=0;i1&lt;iNumber;i1++)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	if(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iA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[i1]&gt;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iValue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)  break;</a:t>
            </a:r>
          </a:p>
          <a:p>
            <a:pPr>
              <a:buNone/>
            </a:pP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  </a:t>
            </a:r>
            <a:r>
              <a:rPr kumimoji="1" lang="en-US" altLang="zh-CN" sz="2800" dirty="0">
                <a:solidFill>
                  <a:srgbClr val="00B050"/>
                </a:solidFill>
                <a:ea typeface="宋体" panose="02010600030101010101" pitchFamily="2" charset="-122"/>
              </a:rPr>
              <a:t>/</a:t>
            </a:r>
            <a:r>
              <a:rPr kumimoji="1" lang="en-US" altLang="zh-CN" sz="2800" dirty="0" smtClean="0">
                <a:solidFill>
                  <a:srgbClr val="00B050"/>
                </a:solidFill>
                <a:ea typeface="宋体" panose="02010600030101010101" pitchFamily="2" charset="-122"/>
              </a:rPr>
              <a:t>*record the </a:t>
            </a:r>
            <a:r>
              <a:rPr kumimoji="1" lang="en-US" altLang="zh-CN" sz="2800" dirty="0" err="1" smtClean="0">
                <a:solidFill>
                  <a:srgbClr val="00B050"/>
                </a:solidFill>
                <a:ea typeface="宋体" panose="02010600030101010101" pitchFamily="2" charset="-122"/>
              </a:rPr>
              <a:t>posistion</a:t>
            </a:r>
            <a:r>
              <a:rPr kumimoji="1" lang="en-US" altLang="zh-CN" sz="2800" dirty="0" smtClean="0">
                <a:solidFill>
                  <a:srgbClr val="00B050"/>
                </a:solidFill>
                <a:ea typeface="宋体" panose="02010600030101010101" pitchFamily="2" charset="-122"/>
              </a:rPr>
              <a:t> </a:t>
            </a:r>
            <a:r>
              <a:rPr kumimoji="1" lang="en-US" altLang="zh-CN" sz="2800" dirty="0">
                <a:solidFill>
                  <a:srgbClr val="00B050"/>
                </a:solidFill>
                <a:ea typeface="宋体" panose="02010600030101010101" pitchFamily="2" charset="-122"/>
              </a:rPr>
              <a:t>*/</a:t>
            </a:r>
            <a:r>
              <a:rPr kumimoji="1" lang="en-US" altLang="zh-CN" sz="2800" dirty="0">
                <a:ea typeface="宋体" panose="02010600030101010101" pitchFamily="2" charset="-122"/>
              </a:rPr>
              <a:t>	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800" dirty="0" smtClean="0">
                <a:solidFill>
                  <a:schemeClr val="tx1"/>
                </a:solidFill>
                <a:latin typeface="Times New Roman" charset="0"/>
              </a:rPr>
              <a:t>   </a:t>
            </a:r>
            <a:r>
              <a:rPr lang="en-US" altLang="zh-CN" sz="2800" dirty="0" err="1">
                <a:solidFill>
                  <a:schemeClr val="tx1"/>
                </a:solidFill>
                <a:latin typeface="Times New Roman" charset="0"/>
              </a:rPr>
              <a:t>iIndex</a:t>
            </a:r>
            <a:r>
              <a:rPr lang="en-US" altLang="zh-CN" sz="2800" dirty="0">
                <a:solidFill>
                  <a:schemeClr val="tx1"/>
                </a:solidFill>
                <a:latin typeface="Times New Roman" charset="0"/>
              </a:rPr>
              <a:t>=i1;</a:t>
            </a:r>
          </a:p>
        </p:txBody>
      </p:sp>
      <p:sp>
        <p:nvSpPr>
          <p:cNvPr id="22535" name="Rectangle 7"/>
          <p:cNvSpPr>
            <a:spLocks noChangeArrowheads="1"/>
          </p:cNvSpPr>
          <p:nvPr/>
        </p:nvSpPr>
        <p:spPr bwMode="auto">
          <a:xfrm>
            <a:off x="1619672" y="4725144"/>
            <a:ext cx="2016125" cy="503833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rgbClr val="00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zh-CN" altLang="en-US">
              <a:ea typeface="宋体" pitchFamily="2" charset="-122"/>
              <a:cs typeface="+mn-cs"/>
            </a:endParaRP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1115616" y="5589240"/>
            <a:ext cx="1872208" cy="503833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rgbClr val="00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zh-CN" altLang="en-US">
              <a:ea typeface="宋体" pitchFamily="2" charset="-122"/>
              <a:cs typeface="+mn-cs"/>
            </a:endParaRPr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228600" y="76200"/>
            <a:ext cx="8001000" cy="685800"/>
          </a:xfrm>
        </p:spPr>
        <p:txBody>
          <a:bodyPr/>
          <a:lstStyle/>
          <a:p>
            <a:r>
              <a:rPr kumimoji="1" lang="en-US" altLang="zh-CN" dirty="0" smtClean="0"/>
              <a:t>Exercise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139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225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6011863" y="6497638"/>
            <a:ext cx="2952750" cy="3603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r>
              <a:rPr lang="en-US" altLang="zh-CN" sz="1200" b="0"/>
              <a:t>C程序设计快速进阶大学教程</a:t>
            </a:r>
          </a:p>
        </p:txBody>
      </p:sp>
      <p:sp>
        <p:nvSpPr>
          <p:cNvPr id="92162" name="灯片编号占位符 4"/>
          <p:cNvSpPr>
            <a:spLocks noGrp="1"/>
          </p:cNvSpPr>
          <p:nvPr>
            <p:ph type="sldNum" sz="quarter" idx="4294967295"/>
          </p:nvPr>
        </p:nvSpPr>
        <p:spPr>
          <a:xfrm>
            <a:off x="900113" y="6473825"/>
            <a:ext cx="1295400" cy="1238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Arial" charset="0"/>
                <a:ea typeface="宋体" charset="0"/>
                <a:cs typeface="宋体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l"/>
            <a:fld id="{33ED9761-9211-B041-92EF-AF2F9C8805CE}" type="slidenum">
              <a:rPr lang="en-US" altLang="zh-CN" sz="1400" b="0"/>
              <a:pPr algn="l"/>
              <a:t>32</a:t>
            </a:fld>
            <a:endParaRPr lang="en-US" altLang="zh-CN" sz="1400" b="0"/>
          </a:p>
        </p:txBody>
      </p:sp>
      <p:sp>
        <p:nvSpPr>
          <p:cNvPr id="9216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827088" y="947738"/>
            <a:ext cx="8229600" cy="5721350"/>
          </a:xfrm>
        </p:spPr>
        <p:txBody>
          <a:bodyPr/>
          <a:lstStyle/>
          <a:p>
            <a:pPr>
              <a:buNone/>
            </a:pP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/*Move elements */</a:t>
            </a:r>
            <a:r>
              <a:rPr kumimoji="1" lang="en-US" altLang="zh-CN" dirty="0">
                <a:ea typeface="宋体" panose="02010600030101010101" pitchFamily="2" charset="-122"/>
              </a:rPr>
              <a:t>	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dirty="0" smtClean="0">
                <a:latin typeface="Times New Roman" charset="0"/>
              </a:rPr>
              <a:t> </a:t>
            </a:r>
            <a:r>
              <a:rPr lang="en-US" altLang="zh-CN" sz="2800" dirty="0" smtClean="0">
                <a:solidFill>
                  <a:srgbClr val="000000"/>
                </a:solidFill>
                <a:latin typeface="Times New Roman" charset="0"/>
              </a:rPr>
              <a:t> </a:t>
            </a:r>
            <a:r>
              <a:rPr lang="en-US" altLang="zh-CN" sz="2800" dirty="0">
                <a:solidFill>
                  <a:srgbClr val="000000"/>
                </a:solidFill>
                <a:latin typeface="Times New Roman" charset="0"/>
              </a:rPr>
              <a:t>for( i1=iNumber-1; i1&gt;=</a:t>
            </a:r>
            <a:r>
              <a:rPr lang="en-US" altLang="zh-CN" sz="2800" dirty="0" err="1">
                <a:solidFill>
                  <a:srgbClr val="000000"/>
                </a:solidFill>
                <a:latin typeface="Times New Roman" charset="0"/>
              </a:rPr>
              <a:t>iIndex</a:t>
            </a:r>
            <a:r>
              <a:rPr lang="en-US" altLang="zh-CN" sz="2800" dirty="0">
                <a:solidFill>
                  <a:srgbClr val="000000"/>
                </a:solidFill>
                <a:latin typeface="Times New Roman" charset="0"/>
              </a:rPr>
              <a:t>; i1--)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800" dirty="0">
                <a:solidFill>
                  <a:srgbClr val="000000"/>
                </a:solidFill>
                <a:latin typeface="Times New Roman" charset="0"/>
              </a:rPr>
              <a:t>	</a:t>
            </a:r>
            <a:r>
              <a:rPr lang="en-US" altLang="zh-CN" sz="2800" dirty="0" err="1">
                <a:solidFill>
                  <a:srgbClr val="000000"/>
                </a:solidFill>
                <a:latin typeface="Times New Roman" charset="0"/>
              </a:rPr>
              <a:t>iA</a:t>
            </a:r>
            <a:r>
              <a:rPr lang="en-US" altLang="zh-CN" sz="2800" dirty="0">
                <a:solidFill>
                  <a:srgbClr val="000000"/>
                </a:solidFill>
                <a:latin typeface="Times New Roman" charset="0"/>
              </a:rPr>
              <a:t>[i1+1] = </a:t>
            </a:r>
            <a:r>
              <a:rPr lang="en-US" altLang="zh-CN" sz="2800" dirty="0" err="1">
                <a:solidFill>
                  <a:srgbClr val="000000"/>
                </a:solidFill>
                <a:latin typeface="Times New Roman" charset="0"/>
              </a:rPr>
              <a:t>iA</a:t>
            </a:r>
            <a:r>
              <a:rPr lang="en-US" altLang="zh-CN" sz="2800" dirty="0">
                <a:solidFill>
                  <a:srgbClr val="000000"/>
                </a:solidFill>
                <a:latin typeface="Times New Roman" charset="0"/>
              </a:rPr>
              <a:t>[i1];</a:t>
            </a:r>
            <a:endParaRPr lang="en-US" altLang="zh-CN" dirty="0">
              <a:latin typeface="Times New Roman" charset="0"/>
            </a:endParaRPr>
          </a:p>
          <a:p>
            <a:pPr>
              <a:buNone/>
            </a:pPr>
            <a:r>
              <a:rPr lang="en-US" altLang="zh-CN" dirty="0">
                <a:solidFill>
                  <a:srgbClr val="008000"/>
                </a:solidFill>
                <a:latin typeface="Times New Roman" charset="0"/>
              </a:rPr>
              <a:t> </a:t>
            </a: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/</a:t>
            </a:r>
            <a:r>
              <a:rPr kumimoji="1" lang="en-US" altLang="zh-CN" dirty="0" smtClean="0">
                <a:solidFill>
                  <a:srgbClr val="00B050"/>
                </a:solidFill>
                <a:ea typeface="宋体" panose="02010600030101010101" pitchFamily="2" charset="-122"/>
              </a:rPr>
              <a:t>*insert </a:t>
            </a: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elements */</a:t>
            </a:r>
            <a:r>
              <a:rPr kumimoji="1" lang="en-US" altLang="zh-CN" dirty="0">
                <a:ea typeface="宋体" panose="02010600030101010101" pitchFamily="2" charset="-122"/>
              </a:rPr>
              <a:t>	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dirty="0" smtClean="0">
                <a:latin typeface="Times New Roman" charset="0"/>
              </a:rPr>
              <a:t>  </a:t>
            </a:r>
            <a:r>
              <a:rPr lang="en-US" altLang="zh-CN" sz="2800" dirty="0" err="1">
                <a:solidFill>
                  <a:srgbClr val="000000"/>
                </a:solidFill>
                <a:latin typeface="Times New Roman" charset="0"/>
              </a:rPr>
              <a:t>iA</a:t>
            </a:r>
            <a:r>
              <a:rPr lang="en-US" altLang="zh-CN" sz="2800" dirty="0">
                <a:solidFill>
                  <a:srgbClr val="000000"/>
                </a:solidFill>
                <a:latin typeface="Times New Roman" charset="0"/>
              </a:rPr>
              <a:t>[</a:t>
            </a:r>
            <a:r>
              <a:rPr lang="en-US" altLang="zh-CN" sz="2800" dirty="0" err="1">
                <a:solidFill>
                  <a:srgbClr val="000000"/>
                </a:solidFill>
                <a:latin typeface="Times New Roman" charset="0"/>
              </a:rPr>
              <a:t>iIndex</a:t>
            </a:r>
            <a:r>
              <a:rPr lang="en-US" altLang="zh-CN" sz="2800" dirty="0">
                <a:solidFill>
                  <a:srgbClr val="000000"/>
                </a:solidFill>
                <a:latin typeface="Times New Roman" charset="0"/>
              </a:rPr>
              <a:t>]=</a:t>
            </a:r>
            <a:r>
              <a:rPr lang="en-US" altLang="zh-CN" sz="2800" dirty="0" err="1">
                <a:solidFill>
                  <a:srgbClr val="000000"/>
                </a:solidFill>
                <a:latin typeface="Times New Roman" charset="0"/>
              </a:rPr>
              <a:t>iValue</a:t>
            </a:r>
            <a:r>
              <a:rPr lang="en-US" altLang="zh-CN" sz="2800" dirty="0">
                <a:solidFill>
                  <a:srgbClr val="000000"/>
                </a:solidFill>
                <a:latin typeface="Times New Roman" charset="0"/>
              </a:rPr>
              <a:t>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CN" dirty="0">
              <a:latin typeface="Times New Roman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dirty="0">
                <a:solidFill>
                  <a:srgbClr val="008000"/>
                </a:solidFill>
                <a:latin typeface="Times New Roman" charset="0"/>
              </a:rPr>
              <a:t>  /</a:t>
            </a:r>
            <a:r>
              <a:rPr lang="en-US" altLang="zh-CN" dirty="0" smtClean="0">
                <a:solidFill>
                  <a:srgbClr val="008000"/>
                </a:solidFill>
                <a:latin typeface="Times New Roman" charset="0"/>
              </a:rPr>
              <a:t>*print the new array</a:t>
            </a:r>
            <a:r>
              <a:rPr lang="zh-CN" altLang="en-US" dirty="0" smtClean="0">
                <a:solidFill>
                  <a:srgbClr val="008000"/>
                </a:solidFill>
                <a:latin typeface="Times New Roman" charset="0"/>
              </a:rPr>
              <a:t>*</a:t>
            </a:r>
            <a:r>
              <a:rPr lang="en-US" altLang="zh-CN" dirty="0">
                <a:solidFill>
                  <a:srgbClr val="008000"/>
                </a:solidFill>
                <a:latin typeface="Times New Roman" charset="0"/>
              </a:rPr>
              <a:t>/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dirty="0">
                <a:latin typeface="Times New Roman" charset="0"/>
              </a:rPr>
              <a:t>  </a:t>
            </a:r>
            <a:r>
              <a:rPr lang="en-US" altLang="zh-CN" sz="2400" dirty="0">
                <a:solidFill>
                  <a:srgbClr val="000000"/>
                </a:solidFill>
                <a:latin typeface="Times New Roman" charset="0"/>
              </a:rPr>
              <a:t>for(i1=0;i1&lt;iNumber+1;i1++)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dirty="0">
                <a:solidFill>
                  <a:srgbClr val="000000"/>
                </a:solidFill>
                <a:latin typeface="Times New Roman" charset="0"/>
              </a:rPr>
              <a:t>	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charset="0"/>
              </a:rPr>
              <a:t>printf</a:t>
            </a:r>
            <a:r>
              <a:rPr lang="en-US" altLang="zh-CN" sz="2400" dirty="0">
                <a:solidFill>
                  <a:srgbClr val="000000"/>
                </a:solidFill>
                <a:latin typeface="Times New Roman" charset="0"/>
              </a:rPr>
              <a:t>("%d\t",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charset="0"/>
              </a:rPr>
              <a:t>iA</a:t>
            </a:r>
            <a:r>
              <a:rPr lang="en-US" altLang="zh-CN" sz="2400" dirty="0">
                <a:solidFill>
                  <a:srgbClr val="000000"/>
                </a:solidFill>
                <a:latin typeface="Times New Roman" charset="0"/>
              </a:rPr>
              <a:t>[i1]);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dirty="0">
                <a:solidFill>
                  <a:srgbClr val="000000"/>
                </a:solidFill>
                <a:latin typeface="Times New Roman" charset="0"/>
              </a:rPr>
              <a:t>  return 0;	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dirty="0">
                <a:solidFill>
                  <a:srgbClr val="000000"/>
                </a:solidFill>
                <a:latin typeface="Times New Roman" charset="0"/>
              </a:rPr>
              <a:t>}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691680" y="1412999"/>
            <a:ext cx="4824536" cy="503833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rgbClr val="00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zh-CN" altLang="en-US">
              <a:ea typeface="宋体" pitchFamily="2" charset="-122"/>
              <a:cs typeface="+mn-cs"/>
            </a:endParaRP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1115616" y="2780928"/>
            <a:ext cx="3133197" cy="503833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rgbClr val="00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zh-CN" altLang="en-US">
              <a:ea typeface="宋体" pitchFamily="2" charset="-122"/>
              <a:cs typeface="+mn-cs"/>
            </a:endParaRPr>
          </a:p>
        </p:txBody>
      </p:sp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228600" y="76200"/>
            <a:ext cx="8001000" cy="685800"/>
          </a:xfrm>
        </p:spPr>
        <p:txBody>
          <a:bodyPr/>
          <a:lstStyle/>
          <a:p>
            <a:r>
              <a:rPr kumimoji="1" lang="en-US" altLang="zh-CN" dirty="0" smtClean="0"/>
              <a:t>Exercise</a:t>
            </a:r>
            <a:endParaRPr kumimoji="1" lang="zh-CN" altLang="en-US" dirty="0"/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2195736" y="4077295"/>
            <a:ext cx="1872208" cy="503833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  <a:ln w="9525">
            <a:solidFill>
              <a:srgbClr val="0099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zh-CN" altLang="en-US"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0459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Exercise</a:t>
            </a:r>
            <a:endParaRPr kumimoji="1" lang="zh-CN" altLang="en-US" dirty="0"/>
          </a:p>
        </p:txBody>
      </p:sp>
      <p:sp>
        <p:nvSpPr>
          <p:cNvPr id="3891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/* </a:t>
            </a:r>
            <a:r>
              <a:rPr kumimoji="1" lang="en-US" altLang="zh-CN" dirty="0" smtClean="0">
                <a:solidFill>
                  <a:srgbClr val="00B050"/>
                </a:solidFill>
                <a:ea typeface="宋体" panose="02010600030101010101" pitchFamily="2" charset="-122"/>
              </a:rPr>
              <a:t>insert a number into a sorted array</a:t>
            </a:r>
          </a:p>
          <a:p>
            <a:pPr>
              <a:buNone/>
            </a:pP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solidFill>
                  <a:srgbClr val="00B050"/>
                </a:solidFill>
                <a:ea typeface="宋体" panose="02010600030101010101" pitchFamily="2" charset="-122"/>
              </a:rPr>
              <a:t>   </a:t>
            </a:r>
            <a:r>
              <a:rPr kumimoji="1" lang="en-US" altLang="zh-CN" dirty="0" err="1" smtClean="0">
                <a:solidFill>
                  <a:srgbClr val="00B050"/>
                </a:solidFill>
                <a:ea typeface="宋体" panose="02010600030101010101" pitchFamily="2" charset="-122"/>
              </a:rPr>
              <a:t>iA</a:t>
            </a: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: target array; </a:t>
            </a:r>
            <a:endParaRPr kumimoji="1" lang="en-US" altLang="zh-CN" dirty="0" smtClean="0">
              <a:solidFill>
                <a:srgbClr val="00B050"/>
              </a:solidFill>
              <a:ea typeface="宋体" panose="02010600030101010101" pitchFamily="2" charset="-122"/>
            </a:endParaRPr>
          </a:p>
          <a:p>
            <a:pPr>
              <a:buNone/>
            </a:pP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solidFill>
                  <a:srgbClr val="00B050"/>
                </a:solidFill>
                <a:ea typeface="宋体" panose="02010600030101010101" pitchFamily="2" charset="-122"/>
              </a:rPr>
              <a:t>   </a:t>
            </a:r>
            <a:r>
              <a:rPr kumimoji="1" lang="en-US" altLang="zh-CN" dirty="0" err="1" smtClean="0">
                <a:solidFill>
                  <a:srgbClr val="00B050"/>
                </a:solidFill>
                <a:ea typeface="宋体" panose="02010600030101010101" pitchFamily="2" charset="-122"/>
              </a:rPr>
              <a:t>iNumber</a:t>
            </a: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: current number in the array</a:t>
            </a:r>
            <a:r>
              <a:rPr kumimoji="1" lang="en-US" altLang="zh-CN" dirty="0" smtClean="0">
                <a:solidFill>
                  <a:srgbClr val="00B050"/>
                </a:solidFill>
                <a:ea typeface="宋体" panose="02010600030101010101" pitchFamily="2" charset="-122"/>
              </a:rPr>
              <a:t>;</a:t>
            </a:r>
          </a:p>
          <a:p>
            <a:pPr>
              <a:buNone/>
            </a:pP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solidFill>
                  <a:srgbClr val="00B050"/>
                </a:solidFill>
                <a:ea typeface="宋体" panose="02010600030101010101" pitchFamily="2" charset="-122"/>
              </a:rPr>
              <a:t>    </a:t>
            </a:r>
            <a:r>
              <a:rPr kumimoji="1" lang="en-US" altLang="zh-CN" dirty="0" err="1">
                <a:solidFill>
                  <a:srgbClr val="00B050"/>
                </a:solidFill>
                <a:ea typeface="宋体" panose="02010600030101010101" pitchFamily="2" charset="-122"/>
              </a:rPr>
              <a:t>iValue</a:t>
            </a: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: value to be inserted</a:t>
            </a:r>
            <a:r>
              <a:rPr kumimoji="1" lang="en-US" altLang="zh-CN" dirty="0" smtClean="0">
                <a:solidFill>
                  <a:srgbClr val="00B050"/>
                </a:solidFill>
                <a:ea typeface="宋体" panose="02010600030101010101" pitchFamily="2" charset="-122"/>
              </a:rPr>
              <a:t>*</a:t>
            </a:r>
          </a:p>
          <a:p>
            <a:pPr>
              <a:buNone/>
            </a:pP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solidFill>
                  <a:srgbClr val="00B050"/>
                </a:solidFill>
                <a:ea typeface="宋体" panose="02010600030101010101" pitchFamily="2" charset="-122"/>
              </a:rPr>
              <a:t>    return the position of the number in the array</a:t>
            </a:r>
          </a:p>
          <a:p>
            <a:pPr>
              <a:buNone/>
            </a:pPr>
            <a:r>
              <a:rPr kumimoji="1" lang="en-US" altLang="zh-CN" dirty="0">
                <a:solidFill>
                  <a:srgbClr val="00B050"/>
                </a:solidFill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solidFill>
                  <a:srgbClr val="00B050"/>
                </a:solidFill>
                <a:ea typeface="宋体" panose="02010600030101010101" pitchFamily="2" charset="-122"/>
              </a:rPr>
              <a:t>/</a:t>
            </a:r>
            <a:endParaRPr kumimoji="1" lang="en-US" altLang="zh-CN" dirty="0">
              <a:solidFill>
                <a:srgbClr val="00B050"/>
              </a:solidFill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2800" dirty="0" err="1" smtClean="0">
                <a:ea typeface="宋体" panose="02010600030101010101" pitchFamily="2" charset="-122"/>
              </a:rPr>
              <a:t>int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 insert ( </a:t>
            </a:r>
            <a:r>
              <a:rPr kumimoji="1" lang="en-US" altLang="zh-CN" sz="2800" dirty="0" err="1" smtClean="0">
                <a:ea typeface="宋体" panose="02010600030101010101" pitchFamily="2" charset="-122"/>
              </a:rPr>
              <a:t>int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 </a:t>
            </a:r>
            <a:r>
              <a:rPr kumimoji="1" lang="en-US" altLang="zh-CN" sz="2800" dirty="0" err="1">
                <a:solidFill>
                  <a:srgbClr val="0000FF"/>
                </a:solidFill>
                <a:ea typeface="宋体" panose="02010600030101010101" pitchFamily="2" charset="-122"/>
              </a:rPr>
              <a:t>iA</a:t>
            </a:r>
            <a:r>
              <a:rPr kumimoji="1" lang="en-US" altLang="zh-CN" sz="2800" dirty="0">
                <a:solidFill>
                  <a:srgbClr val="0000FF"/>
                </a:solidFill>
                <a:ea typeface="宋体" panose="02010600030101010101" pitchFamily="2" charset="-122"/>
              </a:rPr>
              <a:t>[]</a:t>
            </a:r>
            <a:r>
              <a:rPr kumimoji="1" lang="en-US" altLang="zh-CN" sz="2800" dirty="0">
                <a:ea typeface="宋体" panose="02010600030101010101" pitchFamily="2" charset="-122"/>
              </a:rPr>
              <a:t>, </a:t>
            </a:r>
            <a:r>
              <a:rPr kumimoji="1" lang="en-US" altLang="zh-CN" sz="28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2800" dirty="0">
                <a:ea typeface="宋体" panose="02010600030101010101" pitchFamily="2" charset="-122"/>
              </a:rPr>
              <a:t> </a:t>
            </a:r>
            <a:r>
              <a:rPr kumimoji="1" lang="en-US" altLang="zh-CN" sz="2800" dirty="0" err="1">
                <a:ea typeface="宋体" panose="02010600030101010101" pitchFamily="2" charset="-122"/>
              </a:rPr>
              <a:t>iNumber</a:t>
            </a:r>
            <a:r>
              <a:rPr kumimoji="1" lang="en-US" altLang="zh-CN" sz="2800" dirty="0">
                <a:ea typeface="宋体" panose="02010600030101010101" pitchFamily="2" charset="-122"/>
              </a:rPr>
              <a:t>, </a:t>
            </a:r>
            <a:r>
              <a:rPr kumimoji="1" lang="en-US" altLang="zh-CN" sz="28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2800" dirty="0">
                <a:ea typeface="宋体" panose="02010600030101010101" pitchFamily="2" charset="-122"/>
              </a:rPr>
              <a:t> </a:t>
            </a:r>
            <a:r>
              <a:rPr kumimoji="1" lang="en-US" altLang="zh-CN" sz="2800" dirty="0" err="1">
                <a:ea typeface="宋体" panose="02010600030101010101" pitchFamily="2" charset="-122"/>
              </a:rPr>
              <a:t>iValue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)</a:t>
            </a:r>
            <a:r>
              <a:rPr kumimoji="1" lang="en-US" altLang="zh-CN" sz="2800" dirty="0">
                <a:ea typeface="宋体" panose="02010600030101010101" pitchFamily="2" charset="-122"/>
              </a:rPr>
              <a:t> 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;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2800" dirty="0" err="1" smtClean="0">
                <a:ea typeface="宋体" panose="02010600030101010101" pitchFamily="2" charset="-122"/>
              </a:rPr>
              <a:t>int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 a[N] = {2,3,4}, n = 3, key = 2; </a:t>
            </a:r>
            <a:endParaRPr kumimoji="1" lang="en-US" altLang="zh-CN" sz="2800" dirty="0"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2800" dirty="0" smtClean="0">
                <a:ea typeface="宋体" panose="02010600030101010101" pitchFamily="2" charset="-122"/>
              </a:rPr>
              <a:t>if(   ?     )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2800" dirty="0">
                <a:ea typeface="宋体" panose="02010600030101010101" pitchFamily="2" charset="-122"/>
              </a:rPr>
              <a:t> 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        insert( </a:t>
            </a:r>
            <a:r>
              <a:rPr kumimoji="1"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a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, n, key); 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2800" dirty="0">
                <a:ea typeface="宋体" panose="02010600030101010101" pitchFamily="2" charset="-122"/>
              </a:rPr>
              <a:t> </a:t>
            </a:r>
            <a:r>
              <a:rPr kumimoji="1" lang="en-US" altLang="zh-CN" sz="2800" dirty="0" smtClean="0">
                <a:ea typeface="宋体" panose="02010600030101010101" pitchFamily="2" charset="-122"/>
              </a:rPr>
              <a:t>        </a:t>
            </a:r>
            <a:r>
              <a:rPr kumimoji="1" lang="en-US" altLang="zh-CN" sz="280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int</a:t>
            </a:r>
            <a:r>
              <a:rPr kumimoji="1"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* </a:t>
            </a:r>
            <a:r>
              <a:rPr kumimoji="1" lang="en-US" altLang="zh-CN" sz="280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iA</a:t>
            </a:r>
            <a:r>
              <a:rPr kumimoji="1"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 =  a;</a:t>
            </a:r>
            <a:endParaRPr kumimoji="1" lang="en-US" altLang="zh-CN" sz="2800" dirty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pic>
        <p:nvPicPr>
          <p:cNvPr id="2" name="图片 1" descr="屏幕快照 2018-11-21 下午10.03.2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688" y="5013176"/>
            <a:ext cx="3419872" cy="1880220"/>
          </a:xfrm>
          <a:prstGeom prst="rect">
            <a:avLst/>
          </a:prstGeom>
        </p:spPr>
      </p:pic>
      <p:grpSp>
        <p:nvGrpSpPr>
          <p:cNvPr id="5" name="Group 3"/>
          <p:cNvGrpSpPr>
            <a:grpSpLocks/>
          </p:cNvGrpSpPr>
          <p:nvPr/>
        </p:nvGrpSpPr>
        <p:grpSpPr bwMode="auto">
          <a:xfrm>
            <a:off x="7019800" y="1267495"/>
            <a:ext cx="1081088" cy="1584325"/>
            <a:chOff x="4150" y="2341"/>
            <a:chExt cx="681" cy="998"/>
          </a:xfrm>
        </p:grpSpPr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4150" y="2341"/>
              <a:ext cx="681" cy="324"/>
            </a:xfrm>
            <a:prstGeom prst="rect">
              <a:avLst/>
            </a:prstGeom>
            <a:solidFill>
              <a:srgbClr val="00FFFF"/>
            </a:solidFill>
            <a:ln w="57150">
              <a:solidFill>
                <a:srgbClr val="0033CC"/>
              </a:solidFill>
              <a:miter lim="800000"/>
              <a:headEnd/>
              <a:tailEnd/>
            </a:ln>
            <a:effectLst>
              <a:outerShdw blurRad="63500" dist="107763" dir="13500000" algn="ctr" rotWithShape="0">
                <a:schemeClr val="bg2">
                  <a:alpha val="50000"/>
                </a:schemeClr>
              </a:outerShdw>
            </a:effectLst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altLang="zh-CN" sz="2400" b="0">
                  <a:latin typeface="Times New Roman" charset="0"/>
                </a:rPr>
                <a:t>1</a:t>
              </a:r>
            </a:p>
          </p:txBody>
        </p:sp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4150" y="2700"/>
              <a:ext cx="681" cy="324"/>
            </a:xfrm>
            <a:prstGeom prst="rect">
              <a:avLst/>
            </a:prstGeom>
            <a:solidFill>
              <a:srgbClr val="00FFFF"/>
            </a:solidFill>
            <a:ln w="57150">
              <a:solidFill>
                <a:srgbClr val="0033CC"/>
              </a:solidFill>
              <a:miter lim="800000"/>
              <a:headEnd/>
              <a:tailEnd/>
            </a:ln>
            <a:effectLst>
              <a:outerShdw blurRad="63500" dist="107763" dir="13500000" algn="ctr" rotWithShape="0">
                <a:schemeClr val="bg2">
                  <a:alpha val="50000"/>
                </a:schemeClr>
              </a:outerShdw>
            </a:effectLst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altLang="zh-CN" sz="2400" b="0">
                  <a:latin typeface="Times New Roman" charset="0"/>
                </a:rPr>
                <a:t>2</a:t>
              </a:r>
            </a:p>
          </p:txBody>
        </p:sp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4150" y="3015"/>
              <a:ext cx="681" cy="324"/>
            </a:xfrm>
            <a:prstGeom prst="rect">
              <a:avLst/>
            </a:prstGeom>
            <a:solidFill>
              <a:srgbClr val="00FFFF"/>
            </a:solidFill>
            <a:ln w="57150">
              <a:solidFill>
                <a:srgbClr val="0033CC"/>
              </a:solidFill>
              <a:miter lim="800000"/>
              <a:headEnd/>
              <a:tailEnd/>
            </a:ln>
            <a:effectLst>
              <a:outerShdw blurRad="63500" dist="107763" dir="13500000" algn="ctr" rotWithShape="0">
                <a:schemeClr val="bg2">
                  <a:alpha val="50000"/>
                </a:schemeClr>
              </a:outerShdw>
            </a:effectLst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altLang="zh-CN" sz="2400" b="0">
                  <a:latin typeface="Times New Roman" charset="0"/>
                </a:rPr>
                <a:t>3</a:t>
              </a:r>
            </a:p>
          </p:txBody>
        </p:sp>
      </p:grp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6345113" y="980157"/>
            <a:ext cx="341312" cy="5191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dist="107763" dir="13500000" algn="ctr" rotWithShape="0">
              <a:schemeClr val="bg2">
                <a:alpha val="50000"/>
              </a:schemeClr>
            </a:outerShdw>
          </a:effectLst>
          <a:extLst>
            <a:ext uri="{91240B29-F687-4f45-9708-019B960494DF}">
              <a14:hiddenLine xmlns:a14="http://schemas.microsoft.com/office/drawing/2010/main" xmlns="" w="57150">
                <a:solidFill>
                  <a:srgbClr val="FFCC99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CN" sz="2800" b="0" dirty="0">
                <a:latin typeface="Times New Roman" charset="0"/>
              </a:rPr>
              <a:t>a</a:t>
            </a: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8219482" y="906666"/>
            <a:ext cx="556563" cy="5232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dist="107763" dir="13500000" algn="ctr" rotWithShape="0">
              <a:schemeClr val="bg2">
                <a:alpha val="50000"/>
              </a:schemeClr>
            </a:outerShdw>
          </a:effectLst>
          <a:extLst>
            <a:ext uri="{91240B29-F687-4f45-9708-019B960494DF}">
              <a14:hiddenLine xmlns:a14="http://schemas.microsoft.com/office/drawing/2010/main" xmlns="" w="57150">
                <a:solidFill>
                  <a:srgbClr val="FFCC99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altLang="zh-CN" sz="2800" b="0" dirty="0" err="1" smtClean="0">
                <a:latin typeface="Times New Roman" charset="0"/>
              </a:rPr>
              <a:t>iA</a:t>
            </a:r>
            <a:endParaRPr lang="en-US" altLang="zh-CN" sz="2800" b="0" dirty="0">
              <a:latin typeface="Times New Roman" charset="0"/>
            </a:endParaRP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6083175" y="1411957"/>
            <a:ext cx="865188" cy="144463"/>
          </a:xfrm>
          <a:prstGeom prst="rightArrow">
            <a:avLst>
              <a:gd name="adj1" fmla="val 50000"/>
              <a:gd name="adj2" fmla="val 149725"/>
            </a:avLst>
          </a:prstGeom>
          <a:solidFill>
            <a:srgbClr val="FF0000"/>
          </a:solidFill>
          <a:ln>
            <a:noFill/>
          </a:ln>
          <a:effectLst>
            <a:outerShdw blurRad="63500" dist="107763" dir="13500000" algn="ctr" rotWithShape="0">
              <a:schemeClr val="bg2">
                <a:alpha val="50000"/>
              </a:schemeClr>
            </a:outerShdw>
          </a:effectLst>
          <a:extLst>
            <a:ext uri="{91240B29-F687-4f45-9708-019B960494DF}">
              <a14:hiddenLine xmlns:a14="http://schemas.microsoft.com/office/drawing/2010/main" xmlns="" w="57150">
                <a:solidFill>
                  <a:srgbClr val="FFCC99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eaLnBrk="0" hangingPunct="0">
              <a:defRPr/>
            </a:pPr>
            <a:endParaRPr lang="zh-CN" altLang="en-US"/>
          </a:p>
        </p:txBody>
      </p:sp>
      <p:sp>
        <p:nvSpPr>
          <p:cNvPr id="12" name="AutoShape 10"/>
          <p:cNvSpPr>
            <a:spLocks noChangeArrowheads="1"/>
          </p:cNvSpPr>
          <p:nvPr/>
        </p:nvSpPr>
        <p:spPr bwMode="auto">
          <a:xfrm>
            <a:off x="8099300" y="1411957"/>
            <a:ext cx="865188" cy="144463"/>
          </a:xfrm>
          <a:prstGeom prst="leftArrow">
            <a:avLst>
              <a:gd name="adj1" fmla="val 50000"/>
              <a:gd name="adj2" fmla="val 149725"/>
            </a:avLst>
          </a:prstGeom>
          <a:solidFill>
            <a:srgbClr val="FF0000"/>
          </a:solidFill>
          <a:ln>
            <a:noFill/>
          </a:ln>
          <a:effectLst>
            <a:outerShdw blurRad="63500" dist="107763" dir="13500000" algn="ctr" rotWithShape="0">
              <a:schemeClr val="bg2">
                <a:alpha val="50000"/>
              </a:schemeClr>
            </a:outerShdw>
          </a:effectLst>
          <a:extLst>
            <a:ext uri="{91240B29-F687-4f45-9708-019B960494DF}">
              <a14:hiddenLine xmlns:a14="http://schemas.microsoft.com/office/drawing/2010/main" xmlns="" w="57150">
                <a:solidFill>
                  <a:srgbClr val="FFCC99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/>
          <a:p>
            <a:pPr eaLnBrk="0" hangingPunct="0">
              <a:defRPr/>
            </a:pPr>
            <a:endParaRPr lang="zh-CN" altLang="en-US"/>
          </a:p>
        </p:txBody>
      </p:sp>
      <p:grpSp>
        <p:nvGrpSpPr>
          <p:cNvPr id="13" name="Group 11"/>
          <p:cNvGrpSpPr>
            <a:grpSpLocks/>
          </p:cNvGrpSpPr>
          <p:nvPr/>
        </p:nvGrpSpPr>
        <p:grpSpPr bwMode="auto">
          <a:xfrm>
            <a:off x="7019800" y="1267495"/>
            <a:ext cx="1081088" cy="1584325"/>
            <a:chOff x="4150" y="2341"/>
            <a:chExt cx="681" cy="998"/>
          </a:xfrm>
        </p:grpSpPr>
        <p:sp>
          <p:nvSpPr>
            <p:cNvPr id="14" name="Rectangle 12"/>
            <p:cNvSpPr>
              <a:spLocks noChangeArrowheads="1"/>
            </p:cNvSpPr>
            <p:nvPr/>
          </p:nvSpPr>
          <p:spPr bwMode="auto">
            <a:xfrm>
              <a:off x="4150" y="2341"/>
              <a:ext cx="681" cy="324"/>
            </a:xfrm>
            <a:prstGeom prst="rect">
              <a:avLst/>
            </a:prstGeom>
            <a:solidFill>
              <a:srgbClr val="00FFFF"/>
            </a:solidFill>
            <a:ln w="57150">
              <a:solidFill>
                <a:srgbClr val="0033CC"/>
              </a:solidFill>
              <a:miter lim="800000"/>
              <a:headEnd/>
              <a:tailEnd/>
            </a:ln>
            <a:effectLst>
              <a:outerShdw blurRad="63500" dist="107763" dir="13500000" algn="ctr" rotWithShape="0">
                <a:schemeClr val="bg2">
                  <a:alpha val="50000"/>
                </a:schemeClr>
              </a:outerShdw>
            </a:effectLst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altLang="zh-CN" sz="2400" b="0">
                  <a:solidFill>
                    <a:srgbClr val="CC0000"/>
                  </a:solidFill>
                  <a:latin typeface="Times New Roman" charset="0"/>
                </a:rPr>
                <a:t>2</a:t>
              </a:r>
            </a:p>
          </p:txBody>
        </p:sp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>
              <a:off x="4150" y="2700"/>
              <a:ext cx="681" cy="324"/>
            </a:xfrm>
            <a:prstGeom prst="rect">
              <a:avLst/>
            </a:prstGeom>
            <a:solidFill>
              <a:srgbClr val="00FFFF"/>
            </a:solidFill>
            <a:ln w="57150">
              <a:solidFill>
                <a:srgbClr val="0033CC"/>
              </a:solidFill>
              <a:miter lim="800000"/>
              <a:headEnd/>
              <a:tailEnd/>
            </a:ln>
            <a:effectLst>
              <a:outerShdw blurRad="63500" dist="107763" dir="13500000" algn="ctr" rotWithShape="0">
                <a:schemeClr val="bg2">
                  <a:alpha val="50000"/>
                </a:schemeClr>
              </a:outerShdw>
            </a:effectLst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altLang="zh-CN" sz="2400" b="0">
                  <a:solidFill>
                    <a:srgbClr val="CC0000"/>
                  </a:solidFill>
                  <a:latin typeface="Times New Roman" charset="0"/>
                </a:rPr>
                <a:t>3</a:t>
              </a:r>
            </a:p>
          </p:txBody>
        </p:sp>
        <p:sp>
          <p:nvSpPr>
            <p:cNvPr id="16" name="Rectangle 14"/>
            <p:cNvSpPr>
              <a:spLocks noChangeArrowheads="1"/>
            </p:cNvSpPr>
            <p:nvPr/>
          </p:nvSpPr>
          <p:spPr bwMode="auto">
            <a:xfrm>
              <a:off x="4150" y="3015"/>
              <a:ext cx="681" cy="324"/>
            </a:xfrm>
            <a:prstGeom prst="rect">
              <a:avLst/>
            </a:prstGeom>
            <a:solidFill>
              <a:srgbClr val="00FFFF"/>
            </a:solidFill>
            <a:ln w="57150">
              <a:solidFill>
                <a:srgbClr val="0033CC"/>
              </a:solidFill>
              <a:miter lim="800000"/>
              <a:headEnd/>
              <a:tailEnd/>
            </a:ln>
            <a:effectLst>
              <a:outerShdw blurRad="63500" dist="107763" dir="13500000" algn="ctr" rotWithShape="0">
                <a:schemeClr val="bg2">
                  <a:alpha val="50000"/>
                </a:schemeClr>
              </a:outerShdw>
            </a:effectLst>
          </p:spPr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altLang="zh-CN" sz="2400" b="0">
                  <a:solidFill>
                    <a:srgbClr val="CC0000"/>
                  </a:solidFill>
                  <a:latin typeface="Times New Roman" charset="0"/>
                </a:rPr>
                <a:t>4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Program</a:t>
            </a:r>
            <a:endParaRPr kumimoji="1" lang="zh-CN" altLang="en-US" dirty="0"/>
          </a:p>
        </p:txBody>
      </p:sp>
      <p:sp>
        <p:nvSpPr>
          <p:cNvPr id="3891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kumimoji="1" lang="en-US" altLang="zh-CN" sz="2000" dirty="0">
                <a:ea typeface="宋体" panose="02010600030101010101" pitchFamily="2" charset="-122"/>
              </a:rPr>
              <a:t>void </a:t>
            </a:r>
            <a:r>
              <a:rPr kumimoji="1" lang="en-US" altLang="zh-CN" sz="2000" dirty="0" smtClean="0">
                <a:ea typeface="宋体" panose="02010600030101010101" pitchFamily="2" charset="-122"/>
              </a:rPr>
              <a:t>insert(</a:t>
            </a:r>
            <a:r>
              <a:rPr kumimoji="1" lang="en-US" altLang="zh-CN" sz="20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2000" dirty="0">
                <a:ea typeface="宋体" panose="02010600030101010101" pitchFamily="2" charset="-122"/>
              </a:rPr>
              <a:t> </a:t>
            </a:r>
            <a:r>
              <a:rPr kumimoji="1" lang="en-US" altLang="zh-CN" sz="2000" dirty="0" err="1">
                <a:ea typeface="宋体" panose="02010600030101010101" pitchFamily="2" charset="-122"/>
              </a:rPr>
              <a:t>iA</a:t>
            </a:r>
            <a:r>
              <a:rPr kumimoji="1" lang="en-US" altLang="zh-CN" sz="2000" dirty="0">
                <a:ea typeface="宋体" panose="02010600030101010101" pitchFamily="2" charset="-122"/>
              </a:rPr>
              <a:t>[], </a:t>
            </a:r>
            <a:r>
              <a:rPr kumimoji="1" lang="en-US" altLang="zh-CN" sz="20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2000" dirty="0">
                <a:ea typeface="宋体" panose="02010600030101010101" pitchFamily="2" charset="-122"/>
              </a:rPr>
              <a:t> </a:t>
            </a:r>
            <a:r>
              <a:rPr kumimoji="1" lang="en-US" altLang="zh-CN" sz="2000" dirty="0" err="1">
                <a:ea typeface="宋体" panose="02010600030101010101" pitchFamily="2" charset="-122"/>
              </a:rPr>
              <a:t>iNumber</a:t>
            </a:r>
            <a:r>
              <a:rPr kumimoji="1" lang="en-US" altLang="zh-CN" sz="2000" dirty="0">
                <a:ea typeface="宋体" panose="02010600030101010101" pitchFamily="2" charset="-122"/>
              </a:rPr>
              <a:t>, </a:t>
            </a:r>
            <a:r>
              <a:rPr kumimoji="1" lang="en-US" altLang="zh-CN" sz="20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2000" dirty="0">
                <a:ea typeface="宋体" panose="02010600030101010101" pitchFamily="2" charset="-122"/>
              </a:rPr>
              <a:t> </a:t>
            </a:r>
            <a:r>
              <a:rPr kumimoji="1" lang="en-US" altLang="zh-CN" sz="2000" dirty="0" err="1">
                <a:ea typeface="宋体" panose="02010600030101010101" pitchFamily="2" charset="-122"/>
              </a:rPr>
              <a:t>iValue</a:t>
            </a:r>
            <a:r>
              <a:rPr kumimoji="1" lang="en-US" altLang="zh-CN" sz="2000" dirty="0">
                <a:ea typeface="宋体" panose="02010600030101010101" pitchFamily="2" charset="-122"/>
              </a:rPr>
              <a:t>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/* </a:t>
            </a:r>
            <a:r>
              <a:rPr kumimoji="1" lang="en-US" altLang="zh-CN" sz="1800" dirty="0" err="1">
                <a:solidFill>
                  <a:srgbClr val="00B050"/>
                </a:solidFill>
                <a:ea typeface="宋体" panose="02010600030101010101" pitchFamily="2" charset="-122"/>
              </a:rPr>
              <a:t>iA</a:t>
            </a: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: target array; </a:t>
            </a:r>
            <a:r>
              <a:rPr kumimoji="1" lang="en-US" altLang="zh-CN" sz="1800" dirty="0" err="1">
                <a:solidFill>
                  <a:srgbClr val="00B050"/>
                </a:solidFill>
                <a:ea typeface="宋体" panose="02010600030101010101" pitchFamily="2" charset="-122"/>
              </a:rPr>
              <a:t>iNumber</a:t>
            </a: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: current number in the array; </a:t>
            </a:r>
            <a:r>
              <a:rPr kumimoji="1" lang="en-US" altLang="zh-CN" sz="1800" dirty="0" err="1">
                <a:solidFill>
                  <a:srgbClr val="00B050"/>
                </a:solidFill>
                <a:ea typeface="宋体" panose="02010600030101010101" pitchFamily="2" charset="-122"/>
              </a:rPr>
              <a:t>iValue</a:t>
            </a: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: value to be inserted*/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{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800" dirty="0">
                <a:ea typeface="宋体" panose="02010600030101010101" pitchFamily="2" charset="-122"/>
              </a:rPr>
              <a:t> i1, 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iIndex</a:t>
            </a:r>
            <a:r>
              <a:rPr kumimoji="1" lang="en-US" altLang="zh-CN" sz="1800" dirty="0">
                <a:ea typeface="宋体" panose="02010600030101010101" pitchFamily="2" charset="-122"/>
              </a:rPr>
              <a:t>;                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	/*Find the position*/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for(i1=0;i1&lt;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iNumber</a:t>
            </a:r>
            <a:r>
              <a:rPr kumimoji="1" lang="en-US" altLang="zh-CN" sz="1800" dirty="0">
                <a:ea typeface="宋体" panose="02010600030101010101" pitchFamily="2" charset="-122"/>
              </a:rPr>
              <a:t> &amp;&amp;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iA</a:t>
            </a:r>
            <a:r>
              <a:rPr kumimoji="1" lang="en-US" altLang="zh-CN" sz="1800" dirty="0">
                <a:ea typeface="宋体" panose="02010600030101010101" pitchFamily="2" charset="-122"/>
              </a:rPr>
              <a:t>[i1] &lt;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iValue</a:t>
            </a:r>
            <a:r>
              <a:rPr kumimoji="1" lang="en-US" altLang="zh-CN" sz="1800" dirty="0">
                <a:ea typeface="宋体" panose="02010600030101010101" pitchFamily="2" charset="-122"/>
              </a:rPr>
              <a:t>; i1++);  </a:t>
            </a: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/* Can use break */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/*Move elements */</a:t>
            </a: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iIndex</a:t>
            </a:r>
            <a:r>
              <a:rPr kumimoji="1" lang="en-US" altLang="zh-CN" sz="1800" dirty="0">
                <a:ea typeface="宋体" panose="02010600030101010101" pitchFamily="2" charset="-122"/>
              </a:rPr>
              <a:t>=i1;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if (i1 &lt;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iNumber</a:t>
            </a:r>
            <a:r>
              <a:rPr kumimoji="1" lang="en-US" altLang="zh-CN" sz="1800" dirty="0">
                <a:ea typeface="宋体" panose="02010600030101010101" pitchFamily="2" charset="-122"/>
              </a:rPr>
              <a:t>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{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	for(i1=iNumber-1; i1&gt;=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iIndex</a:t>
            </a:r>
            <a:r>
              <a:rPr kumimoji="1" lang="en-US" altLang="zh-CN" sz="1800" dirty="0">
                <a:ea typeface="宋体" panose="02010600030101010101" pitchFamily="2" charset="-122"/>
              </a:rPr>
              <a:t>; i1--)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		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iA</a:t>
            </a:r>
            <a:r>
              <a:rPr kumimoji="1" lang="en-US" altLang="zh-CN" sz="1800" dirty="0">
                <a:ea typeface="宋体" panose="02010600030101010101" pitchFamily="2" charset="-122"/>
              </a:rPr>
              <a:t>[i1+1]=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iA</a:t>
            </a:r>
            <a:r>
              <a:rPr kumimoji="1" lang="en-US" altLang="zh-CN" sz="1800" dirty="0">
                <a:ea typeface="宋体" panose="02010600030101010101" pitchFamily="2" charset="-122"/>
              </a:rPr>
              <a:t>[i1];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}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/*Insertion*/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iA</a:t>
            </a:r>
            <a:r>
              <a:rPr kumimoji="1" lang="en-US" altLang="zh-CN" sz="1800" dirty="0">
                <a:ea typeface="宋体" panose="02010600030101010101" pitchFamily="2" charset="-122"/>
              </a:rPr>
              <a:t>[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iIndex</a:t>
            </a:r>
            <a:r>
              <a:rPr kumimoji="1" lang="en-US" altLang="zh-CN" sz="1800" dirty="0">
                <a:ea typeface="宋体" panose="02010600030101010101" pitchFamily="2" charset="-122"/>
              </a:rPr>
              <a:t>]=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iValue</a:t>
            </a:r>
            <a:r>
              <a:rPr kumimoji="1" lang="en-US" altLang="zh-CN" sz="1800" dirty="0">
                <a:ea typeface="宋体" panose="02010600030101010101" pitchFamily="2" charset="-122"/>
              </a:rPr>
              <a:t>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}</a:t>
            </a:r>
            <a:endParaRPr kumimoji="1" lang="zh-CN" altLang="en-US" sz="1800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965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Pointer and array</a:t>
            </a:r>
            <a:endParaRPr kumimoji="1" lang="zh-CN" altLang="en-US"/>
          </a:p>
        </p:txBody>
      </p:sp>
      <p:sp>
        <p:nvSpPr>
          <p:cNvPr id="40963" name="内容占位符 2"/>
          <p:cNvSpPr>
            <a:spLocks noGrp="1"/>
          </p:cNvSpPr>
          <p:nvPr>
            <p:ph idx="1"/>
          </p:nvPr>
        </p:nvSpPr>
        <p:spPr>
          <a:xfrm>
            <a:off x="304800" y="990600"/>
            <a:ext cx="8371656" cy="5638800"/>
          </a:xfrm>
        </p:spPr>
        <p:txBody>
          <a:bodyPr/>
          <a:lstStyle/>
          <a:p>
            <a:r>
              <a:rPr kumimoji="1" lang="en-US" altLang="zh-CN" dirty="0">
                <a:ea typeface="宋体" panose="02010600030101010101" pitchFamily="2" charset="-122"/>
              </a:rPr>
              <a:t>The array name is a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constant</a:t>
            </a:r>
            <a:r>
              <a:rPr kumimoji="1" lang="en-US" altLang="zh-CN" dirty="0">
                <a:ea typeface="宋体" panose="02010600030101010101" pitchFamily="2" charset="-122"/>
              </a:rPr>
              <a:t> giving the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address</a:t>
            </a:r>
            <a:r>
              <a:rPr kumimoji="1" lang="en-US" altLang="zh-CN" dirty="0">
                <a:ea typeface="宋体" panose="02010600030101010101" pitchFamily="2" charset="-122"/>
              </a:rPr>
              <a:t> of the initial element. </a:t>
            </a:r>
          </a:p>
          <a:p>
            <a:r>
              <a:rPr kumimoji="1" lang="en-US" altLang="zh-CN" dirty="0">
                <a:ea typeface="宋体" panose="02010600030101010101" pitchFamily="2" charset="-122"/>
              </a:rPr>
              <a:t>The constant can be assigned to a pointer, which is a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variable </a:t>
            </a:r>
            <a:r>
              <a:rPr kumimoji="1" lang="en-US" altLang="zh-CN" dirty="0">
                <a:ea typeface="宋体" panose="02010600030101010101" pitchFamily="2" charset="-122"/>
              </a:rPr>
              <a:t>holding the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address.</a:t>
            </a:r>
          </a:p>
          <a:p>
            <a:endParaRPr kumimoji="1" lang="zh-CN" altLang="en-US" dirty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457200" y="3067050"/>
            <a:ext cx="27305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int a[5]={1,2,3,4,5};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int *pi = a;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pi = &amp;a[0];</a:t>
            </a:r>
            <a:endParaRPr kumimoji="1" lang="zh-CN" altLang="en-US">
              <a:ea typeface="楷体" panose="02010609060101010101" pitchFamily="49" charset="-122"/>
            </a:endParaRPr>
          </a:p>
        </p:txBody>
      </p:sp>
      <p:sp>
        <p:nvSpPr>
          <p:cNvPr id="16" name="Text Box 17"/>
          <p:cNvSpPr txBox="1">
            <a:spLocks noChangeArrowheads="1"/>
          </p:cNvSpPr>
          <p:nvPr/>
        </p:nvSpPr>
        <p:spPr bwMode="auto">
          <a:xfrm>
            <a:off x="8142288" y="3581400"/>
            <a:ext cx="925512" cy="194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[ 0 ]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[ 1 ]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[ 2 ]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[ 3 ]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[ 4 ]</a:t>
            </a:r>
          </a:p>
        </p:txBody>
      </p:sp>
      <p:sp>
        <p:nvSpPr>
          <p:cNvPr id="19" name="Rectangle 20"/>
          <p:cNvSpPr>
            <a:spLocks noChangeArrowheads="1"/>
          </p:cNvSpPr>
          <p:nvPr/>
        </p:nvSpPr>
        <p:spPr bwMode="auto">
          <a:xfrm>
            <a:off x="5791200" y="3352800"/>
            <a:ext cx="57467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>
                <a:solidFill>
                  <a:srgbClr val="CC3300"/>
                </a:solidFill>
                <a:latin typeface="Arial" panose="020B0604020202020204" pitchFamily="34" charset="0"/>
              </a:rPr>
              <a:t>a</a:t>
            </a:r>
          </a:p>
        </p:txBody>
      </p:sp>
      <p:grpSp>
        <p:nvGrpSpPr>
          <p:cNvPr id="57" name="组 56"/>
          <p:cNvGrpSpPr>
            <a:grpSpLocks/>
          </p:cNvGrpSpPr>
          <p:nvPr/>
        </p:nvGrpSpPr>
        <p:grpSpPr bwMode="auto">
          <a:xfrm>
            <a:off x="6616700" y="3311525"/>
            <a:ext cx="1609725" cy="2632075"/>
            <a:chOff x="6615987" y="3311525"/>
            <a:chExt cx="1609725" cy="2632075"/>
          </a:xfrm>
        </p:grpSpPr>
        <p:sp>
          <p:nvSpPr>
            <p:cNvPr id="40980" name="Rectangle 7"/>
            <p:cNvSpPr>
              <a:spLocks noChangeArrowheads="1"/>
            </p:cNvSpPr>
            <p:nvPr/>
          </p:nvSpPr>
          <p:spPr bwMode="auto">
            <a:xfrm>
              <a:off x="6625512" y="3657600"/>
              <a:ext cx="1600200" cy="1936800"/>
            </a:xfrm>
            <a:prstGeom prst="rect">
              <a:avLst/>
            </a:prstGeom>
            <a:solidFill>
              <a:srgbClr val="FFFF99"/>
            </a:solidFill>
            <a:ln w="19050">
              <a:solidFill>
                <a:schemeClr val="bg2"/>
              </a:solidFill>
              <a:miter lim="800000"/>
              <a:headEnd/>
              <a:tailEnd/>
            </a:ln>
          </p:spPr>
          <p:txBody>
            <a:bodyPr lIns="90000" tIns="46800" rIns="90000" bIns="46800"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400">
                <a:latin typeface="Arial" panose="020B0604020202020204" pitchFamily="34" charset="0"/>
              </a:endParaRPr>
            </a:p>
          </p:txBody>
        </p:sp>
        <p:sp>
          <p:nvSpPr>
            <p:cNvPr id="40981" name="Line 8"/>
            <p:cNvSpPr>
              <a:spLocks noChangeShapeType="1"/>
            </p:cNvSpPr>
            <p:nvPr/>
          </p:nvSpPr>
          <p:spPr bwMode="auto">
            <a:xfrm>
              <a:off x="6615987" y="4059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0982" name="Line 9"/>
            <p:cNvSpPr>
              <a:spLocks noChangeShapeType="1"/>
            </p:cNvSpPr>
            <p:nvPr/>
          </p:nvSpPr>
          <p:spPr bwMode="auto">
            <a:xfrm>
              <a:off x="6615987" y="4440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0983" name="Line 10"/>
            <p:cNvSpPr>
              <a:spLocks noChangeShapeType="1"/>
            </p:cNvSpPr>
            <p:nvPr/>
          </p:nvSpPr>
          <p:spPr bwMode="auto">
            <a:xfrm>
              <a:off x="6615987" y="4821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0984" name="Line 11"/>
            <p:cNvSpPr>
              <a:spLocks noChangeShapeType="1"/>
            </p:cNvSpPr>
            <p:nvPr/>
          </p:nvSpPr>
          <p:spPr bwMode="auto">
            <a:xfrm>
              <a:off x="6615987" y="5202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0985" name="Line 12"/>
            <p:cNvSpPr>
              <a:spLocks noChangeShapeType="1"/>
            </p:cNvSpPr>
            <p:nvPr/>
          </p:nvSpPr>
          <p:spPr bwMode="auto">
            <a:xfrm>
              <a:off x="6615987" y="5583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0986" name="Rectangle 18"/>
            <p:cNvSpPr>
              <a:spLocks noChangeArrowheads="1"/>
            </p:cNvSpPr>
            <p:nvPr/>
          </p:nvSpPr>
          <p:spPr bwMode="auto">
            <a:xfrm>
              <a:off x="6628019" y="5583238"/>
              <a:ext cx="1584325" cy="36036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>
                  <a:latin typeface="Arial" panose="020B0604020202020204" pitchFamily="34" charset="0"/>
                </a:rPr>
                <a:t>......</a:t>
              </a:r>
            </a:p>
          </p:txBody>
        </p:sp>
        <p:sp>
          <p:nvSpPr>
            <p:cNvPr id="40987" name="Rectangle 19"/>
            <p:cNvSpPr>
              <a:spLocks noChangeArrowheads="1"/>
            </p:cNvSpPr>
            <p:nvPr/>
          </p:nvSpPr>
          <p:spPr bwMode="auto">
            <a:xfrm>
              <a:off x="6615987" y="3311525"/>
              <a:ext cx="1584325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>
                  <a:latin typeface="Arial" panose="020B0604020202020204" pitchFamily="34" charset="0"/>
                </a:rPr>
                <a:t>......</a:t>
              </a:r>
            </a:p>
          </p:txBody>
        </p:sp>
        <p:sp>
          <p:nvSpPr>
            <p:cNvPr id="40988" name="文本框 23"/>
            <p:cNvSpPr txBox="1">
              <a:spLocks noChangeArrowheads="1"/>
            </p:cNvSpPr>
            <p:nvPr/>
          </p:nvSpPr>
          <p:spPr bwMode="auto">
            <a:xfrm>
              <a:off x="7315200" y="3697704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1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0989" name="文本框 42"/>
            <p:cNvSpPr txBox="1">
              <a:spLocks noChangeArrowheads="1"/>
            </p:cNvSpPr>
            <p:nvPr/>
          </p:nvSpPr>
          <p:spPr bwMode="auto">
            <a:xfrm>
              <a:off x="7315200" y="40386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2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0990" name="文本框 43"/>
            <p:cNvSpPr txBox="1">
              <a:spLocks noChangeArrowheads="1"/>
            </p:cNvSpPr>
            <p:nvPr/>
          </p:nvSpPr>
          <p:spPr bwMode="auto">
            <a:xfrm>
              <a:off x="7315200" y="44196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3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0991" name="文本框 44"/>
            <p:cNvSpPr txBox="1">
              <a:spLocks noChangeArrowheads="1"/>
            </p:cNvSpPr>
            <p:nvPr/>
          </p:nvSpPr>
          <p:spPr bwMode="auto">
            <a:xfrm>
              <a:off x="7315200" y="48006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4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0992" name="文本框 45"/>
            <p:cNvSpPr txBox="1">
              <a:spLocks noChangeArrowheads="1"/>
            </p:cNvSpPr>
            <p:nvPr/>
          </p:nvSpPr>
          <p:spPr bwMode="auto">
            <a:xfrm>
              <a:off x="7315200" y="52578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5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</p:grpSp>
      <p:grpSp>
        <p:nvGrpSpPr>
          <p:cNvPr id="58" name="组 57"/>
          <p:cNvGrpSpPr>
            <a:grpSpLocks/>
          </p:cNvGrpSpPr>
          <p:nvPr/>
        </p:nvGrpSpPr>
        <p:grpSpPr bwMode="auto">
          <a:xfrm>
            <a:off x="5405438" y="3657600"/>
            <a:ext cx="1300162" cy="1905000"/>
            <a:chOff x="5405319" y="3657600"/>
            <a:chExt cx="1300281" cy="1905000"/>
          </a:xfrm>
        </p:grpSpPr>
        <p:sp>
          <p:nvSpPr>
            <p:cNvPr id="40975" name="文本框 46"/>
            <p:cNvSpPr txBox="1">
              <a:spLocks noChangeArrowheads="1"/>
            </p:cNvSpPr>
            <p:nvPr/>
          </p:nvSpPr>
          <p:spPr bwMode="auto">
            <a:xfrm>
              <a:off x="5456603" y="3657600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0x0012F78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0976" name="文本框 47"/>
            <p:cNvSpPr txBox="1">
              <a:spLocks noChangeArrowheads="1"/>
            </p:cNvSpPr>
            <p:nvPr/>
          </p:nvSpPr>
          <p:spPr bwMode="auto">
            <a:xfrm>
              <a:off x="5405319" y="4050268"/>
              <a:ext cx="130028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0x0012F7C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0977" name="文本框 48"/>
            <p:cNvSpPr txBox="1">
              <a:spLocks noChangeArrowheads="1"/>
            </p:cNvSpPr>
            <p:nvPr/>
          </p:nvSpPr>
          <p:spPr bwMode="auto">
            <a:xfrm>
              <a:off x="5456603" y="4431268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0x0012F80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0978" name="文本框 50"/>
            <p:cNvSpPr txBox="1">
              <a:spLocks noChangeArrowheads="1"/>
            </p:cNvSpPr>
            <p:nvPr/>
          </p:nvSpPr>
          <p:spPr bwMode="auto">
            <a:xfrm>
              <a:off x="5456603" y="4812268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0x0012F84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0979" name="文本框 51"/>
            <p:cNvSpPr txBox="1">
              <a:spLocks noChangeArrowheads="1"/>
            </p:cNvSpPr>
            <p:nvPr/>
          </p:nvSpPr>
          <p:spPr bwMode="auto">
            <a:xfrm>
              <a:off x="5410200" y="5193268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0x0012F88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</p:grpSp>
      <p:sp>
        <p:nvSpPr>
          <p:cNvPr id="53" name="Rectangle 7"/>
          <p:cNvSpPr>
            <a:spLocks noChangeArrowheads="1"/>
          </p:cNvSpPr>
          <p:nvPr/>
        </p:nvSpPr>
        <p:spPr bwMode="auto">
          <a:xfrm>
            <a:off x="6629400" y="6019800"/>
            <a:ext cx="1600200" cy="388938"/>
          </a:xfrm>
          <a:prstGeom prst="rect">
            <a:avLst/>
          </a:prstGeom>
          <a:solidFill>
            <a:srgbClr val="FFFF99"/>
          </a:solidFill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54" name="文本框 53"/>
          <p:cNvSpPr txBox="1">
            <a:spLocks noChangeArrowheads="1"/>
          </p:cNvSpPr>
          <p:nvPr/>
        </p:nvSpPr>
        <p:spPr bwMode="auto">
          <a:xfrm>
            <a:off x="6827838" y="6019800"/>
            <a:ext cx="12493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1800"/>
              <a:t>0x0012F78</a:t>
            </a:r>
            <a:endParaRPr kumimoji="1" lang="zh-CN" altLang="en-US" sz="1800">
              <a:ea typeface="楷体" panose="02010609060101010101" pitchFamily="49" charset="-122"/>
            </a:endParaRPr>
          </a:p>
        </p:txBody>
      </p:sp>
      <p:sp>
        <p:nvSpPr>
          <p:cNvPr id="55" name="文本框 54"/>
          <p:cNvSpPr txBox="1">
            <a:spLocks noChangeArrowheads="1"/>
          </p:cNvSpPr>
          <p:nvPr/>
        </p:nvSpPr>
        <p:spPr bwMode="auto">
          <a:xfrm>
            <a:off x="5410200" y="6019800"/>
            <a:ext cx="12493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1800"/>
              <a:t>0x0012F74</a:t>
            </a:r>
            <a:endParaRPr kumimoji="1" lang="zh-CN" altLang="en-US" sz="1800">
              <a:ea typeface="楷体" panose="02010609060101010101" pitchFamily="49" charset="-122"/>
            </a:endParaRPr>
          </a:p>
        </p:txBody>
      </p:sp>
      <p:sp>
        <p:nvSpPr>
          <p:cNvPr id="56" name="Text Box 17"/>
          <p:cNvSpPr txBox="1">
            <a:spLocks noChangeArrowheads="1"/>
          </p:cNvSpPr>
          <p:nvPr/>
        </p:nvSpPr>
        <p:spPr bwMode="auto">
          <a:xfrm>
            <a:off x="8229600" y="5937250"/>
            <a:ext cx="438150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pi</a:t>
            </a:r>
          </a:p>
        </p:txBody>
      </p:sp>
      <p:sp>
        <p:nvSpPr>
          <p:cNvPr id="59" name="Rectangle 7"/>
          <p:cNvSpPr>
            <a:spLocks noChangeArrowheads="1"/>
          </p:cNvSpPr>
          <p:nvPr/>
        </p:nvSpPr>
        <p:spPr bwMode="auto">
          <a:xfrm>
            <a:off x="6629400" y="3657600"/>
            <a:ext cx="1600200" cy="388938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33" name="文本框 32"/>
          <p:cNvSpPr txBox="1">
            <a:spLocks noChangeArrowheads="1"/>
          </p:cNvSpPr>
          <p:nvPr/>
        </p:nvSpPr>
        <p:spPr bwMode="auto">
          <a:xfrm>
            <a:off x="539552" y="4581128"/>
            <a:ext cx="1431426" cy="1384995"/>
          </a:xfrm>
          <a:prstGeom prst="rect">
            <a:avLst/>
          </a:prstGeom>
          <a:ln/>
          <a:ex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2800" dirty="0" err="1"/>
              <a:t>int</a:t>
            </a:r>
            <a:r>
              <a:rPr kumimoji="1" lang="en-US" altLang="zh-CN" sz="2800" dirty="0"/>
              <a:t> b[5];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2800" dirty="0"/>
              <a:t>a=b;?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2800" dirty="0"/>
              <a:t>pi = b;?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  <p:bldP spid="53" grpId="0" animBg="1"/>
      <p:bldP spid="54" grpId="0"/>
      <p:bldP spid="55" grpId="0"/>
      <p:bldP spid="56" grpId="0"/>
      <p:bldP spid="59" grpId="0" animBg="1"/>
      <p:bldP spid="33" grpId="0" build="allAtOnce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Precedence and associativity</a:t>
            </a:r>
            <a:endParaRPr lang="zh-CN" altLang="en-US"/>
          </a:p>
        </p:txBody>
      </p:sp>
      <p:graphicFrame>
        <p:nvGraphicFramePr>
          <p:cNvPr id="4" name="Group 29"/>
          <p:cNvGraphicFramePr>
            <a:graphicFrameLocks noGrp="1"/>
          </p:cNvGraphicFramePr>
          <p:nvPr/>
        </p:nvGraphicFramePr>
        <p:xfrm>
          <a:off x="1277938" y="1371600"/>
          <a:ext cx="1981200" cy="5257800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Member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Unary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arithmetic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relational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bitwise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Logical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Conditional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Assignment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comma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Group 29"/>
          <p:cNvGraphicFramePr>
            <a:graphicFrameLocks noGrp="1"/>
          </p:cNvGraphicFramePr>
          <p:nvPr/>
        </p:nvGraphicFramePr>
        <p:xfrm>
          <a:off x="3287713" y="1384300"/>
          <a:ext cx="3124200" cy="5221288"/>
        </p:xfrm>
        <a:graphic>
          <a:graphicData uri="http://schemas.openxmlformats.org/drawingml/2006/table">
            <a:tbl>
              <a:tblPr/>
              <a:tblGrid>
                <a:gridCol w="10414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207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5207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04140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584200">
                <a:tc gridSpan="4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() [] -&gt; .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84200">
                <a:tc gridSpan="4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! ~ ++ -- + - * &amp; (type) sizeof</a:t>
                      </a:r>
                      <a:endParaRPr kumimoji="0" lang="zh-CN" altLang="en-US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476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* / %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+ -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&lt;&lt; &gt;&gt;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84200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&lt; &lt;= &gt; &gt;=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== !=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&amp;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^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||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84200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&amp;&amp;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||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84200">
                <a:tc gridSpan="4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?: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584200">
                <a:tc gridSpan="4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= += -= *= /= %= &amp;= ^= |= &lt;&lt;= &gt;&gt;=</a:t>
                      </a:r>
                      <a:endParaRPr kumimoji="0" lang="zh-CN" alt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584200">
                <a:tc gridSpan="4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,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6" name="Group 29"/>
          <p:cNvGraphicFramePr>
            <a:graphicFrameLocks noGrp="1"/>
          </p:cNvGraphicFramePr>
          <p:nvPr/>
        </p:nvGraphicFramePr>
        <p:xfrm>
          <a:off x="6399213" y="1384300"/>
          <a:ext cx="1219200" cy="5221288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476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 to R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 to L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 to R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 to R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 to R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 to R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 to L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 to L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5842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 to R</a:t>
                      </a:r>
                      <a:endParaRPr kumimoji="0" lang="zh-CN" altLang="en-US" sz="23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4265613" y="914400"/>
            <a:ext cx="1314450" cy="40005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>
                <a:solidFill>
                  <a:srgbClr val="CC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mic Sans MS" panose="030F0702030302020204" pitchFamily="66" charset="0"/>
              </a:rPr>
              <a:t>Operator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751013" y="914400"/>
            <a:ext cx="1284287" cy="40005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>
                <a:solidFill>
                  <a:srgbClr val="CC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mic Sans MS" panose="030F0702030302020204" pitchFamily="66" charset="0"/>
              </a:rPr>
              <a:t>Category</a:t>
            </a:r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170613" y="914400"/>
            <a:ext cx="1754187" cy="400050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1400" b="1">
                <a:solidFill>
                  <a:srgbClr val="003366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>
                <a:solidFill>
                  <a:srgbClr val="CC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Comic Sans MS" panose="030F0702030302020204" pitchFamily="66" charset="0"/>
              </a:rPr>
              <a:t>Associativity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Address/pointer arithmetic 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914400"/>
            <a:ext cx="8610600" cy="5867400"/>
          </a:xfrm>
        </p:spPr>
        <p:txBody>
          <a:bodyPr/>
          <a:lstStyle/>
          <a:p>
            <a:r>
              <a:rPr kumimoji="1" lang="en-US" altLang="zh-CN" dirty="0">
                <a:ea typeface="宋体" panose="02010600030101010101" pitchFamily="2" charset="-122"/>
              </a:rPr>
              <a:t>Assignment of pointers of the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same</a:t>
            </a: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ea typeface="宋体" panose="02010600030101010101" pitchFamily="2" charset="-122"/>
              </a:rPr>
              <a:t>type except </a:t>
            </a:r>
            <a:r>
              <a:rPr kumimoji="1" lang="en-US" altLang="zh-CN" dirty="0">
                <a:ea typeface="宋体" panose="02010600030101010101" pitchFamily="2" charset="-122"/>
              </a:rPr>
              <a:t>for a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void</a:t>
            </a: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ea typeface="宋体" panose="02010600030101010101" pitchFamily="2" charset="-122"/>
              </a:rPr>
              <a:t>type</a:t>
            </a: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r>
              <a:rPr kumimoji="1" lang="en-US" altLang="zh-CN" dirty="0">
                <a:ea typeface="宋体" panose="02010600030101010101" pitchFamily="2" charset="-122"/>
              </a:rPr>
              <a:t>Adding or subtracting a pointer and an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integer</a:t>
            </a:r>
          </a:p>
          <a:p>
            <a:pPr lvl="1"/>
            <a:r>
              <a:rPr kumimoji="1" lang="en-US" altLang="zh-CN" dirty="0">
                <a:ea typeface="宋体" panose="02010600030101010101" pitchFamily="2" charset="-122"/>
              </a:rPr>
              <a:t>Typically used for a pointer to an array, </a:t>
            </a:r>
            <a:endParaRPr kumimoji="1" lang="en-US" altLang="zh-CN" dirty="0" smtClean="0">
              <a:ea typeface="宋体" panose="02010600030101010101" pitchFamily="2" charset="-122"/>
            </a:endParaRPr>
          </a:p>
          <a:p>
            <a:pPr marL="457200" lvl="1" indent="0"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ea typeface="宋体" panose="02010600030101010101" pitchFamily="2" charset="-122"/>
              </a:rPr>
              <a:t>    otherwise </a:t>
            </a:r>
            <a:r>
              <a:rPr kumimoji="1" lang="en-US" altLang="zh-CN" dirty="0">
                <a:ea typeface="宋体" panose="02010600030101010101" pitchFamily="2" charset="-122"/>
              </a:rPr>
              <a:t>the behavior may be unpredictable. </a:t>
            </a:r>
            <a:endParaRPr kumimoji="1" lang="en-US" altLang="zh-CN" dirty="0" smtClean="0">
              <a:ea typeface="宋体" panose="02010600030101010101" pitchFamily="2" charset="-122"/>
            </a:endParaRPr>
          </a:p>
          <a:p>
            <a:pPr marL="457200" lvl="1" indent="0">
              <a:buNone/>
            </a:pPr>
            <a:endParaRPr kumimoji="1" lang="en-US" altLang="zh-CN" dirty="0">
              <a:ea typeface="宋体" panose="02010600030101010101" pitchFamily="2" charset="-122"/>
            </a:endParaRP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pPr lvl="1"/>
            <a:endParaRPr kumimoji="1" lang="en-US" altLang="zh-CN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Adding/subtracting a pointer </a:t>
            </a:r>
            <a:endParaRPr kumimoji="1" lang="zh-CN" altLang="en-US"/>
          </a:p>
        </p:txBody>
      </p:sp>
      <p:sp>
        <p:nvSpPr>
          <p:cNvPr id="46083" name="内容占位符 2"/>
          <p:cNvSpPr>
            <a:spLocks noGrp="1"/>
          </p:cNvSpPr>
          <p:nvPr>
            <p:ph idx="1"/>
          </p:nvPr>
        </p:nvSpPr>
        <p:spPr>
          <a:xfrm>
            <a:off x="304800" y="836712"/>
            <a:ext cx="8610600" cy="5638800"/>
          </a:xfrm>
        </p:spPr>
        <p:txBody>
          <a:bodyPr/>
          <a:lstStyle/>
          <a:p>
            <a:r>
              <a:rPr kumimoji="1" lang="en-US" altLang="zh-CN">
                <a:ea typeface="宋体" panose="02010600030101010101" pitchFamily="2" charset="-122"/>
              </a:rPr>
              <a:t>Adding/subtracting an </a:t>
            </a:r>
            <a:r>
              <a:rPr kumimoji="1"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integer</a:t>
            </a:r>
            <a:r>
              <a:rPr kumimoji="1" lang="en-US" altLang="zh-CN">
                <a:ea typeface="宋体" panose="02010600030101010101" pitchFamily="2" charset="-122"/>
              </a:rPr>
              <a:t> </a:t>
            </a:r>
            <a:r>
              <a:rPr kumimoji="1" lang="en-US" altLang="zh-CN" i="1">
                <a:ea typeface="宋体" panose="02010600030101010101" pitchFamily="2" charset="-122"/>
              </a:rPr>
              <a:t>n</a:t>
            </a:r>
            <a:r>
              <a:rPr kumimoji="1" lang="en-US" altLang="zh-CN">
                <a:ea typeface="宋体" panose="02010600030101010101" pitchFamily="2" charset="-122"/>
              </a:rPr>
              <a:t> to a pointer means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obtain the address after/before </a:t>
            </a:r>
            <a:r>
              <a:rPr kumimoji="1" lang="en-US" altLang="zh-CN" i="1">
                <a:ea typeface="宋体" panose="02010600030101010101" pitchFamily="2" charset="-122"/>
              </a:rPr>
              <a:t>n</a:t>
            </a:r>
            <a:r>
              <a:rPr kumimoji="1" lang="en-US" altLang="zh-CN">
                <a:ea typeface="宋体" panose="02010600030101010101" pitchFamily="2" charset="-122"/>
              </a:rPr>
              <a:t> </a:t>
            </a:r>
            <a:r>
              <a:rPr kumimoji="1"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elements (objects) </a:t>
            </a:r>
            <a:r>
              <a:rPr kumimoji="1" lang="en-US" altLang="zh-CN">
                <a:ea typeface="宋体" panose="02010600030101010101" pitchFamily="2" charset="-122"/>
              </a:rPr>
              <a:t>to which the pointer point.</a:t>
            </a: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990600" y="2438400"/>
            <a:ext cx="2730500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int a[5]={1,2,3,4,5};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int *pi = a;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pi+3;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*(pi+3) ??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*(pi+3) == a[3]</a:t>
            </a:r>
          </a:p>
        </p:txBody>
      </p:sp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8142288" y="2022475"/>
            <a:ext cx="925512" cy="194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[ 0 ]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[ 1 ]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[ 2 ]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[ 3 ]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[ 4 ]</a:t>
            </a:r>
          </a:p>
        </p:txBody>
      </p:sp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5791200" y="1793875"/>
            <a:ext cx="57467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>
                <a:solidFill>
                  <a:srgbClr val="CC3300"/>
                </a:solidFill>
                <a:latin typeface="Arial" panose="020B0604020202020204" pitchFamily="34" charset="0"/>
              </a:rPr>
              <a:t>a</a:t>
            </a:r>
          </a:p>
        </p:txBody>
      </p:sp>
      <p:grpSp>
        <p:nvGrpSpPr>
          <p:cNvPr id="7" name="组 6"/>
          <p:cNvGrpSpPr>
            <a:grpSpLocks/>
          </p:cNvGrpSpPr>
          <p:nvPr/>
        </p:nvGrpSpPr>
        <p:grpSpPr bwMode="auto">
          <a:xfrm>
            <a:off x="6616700" y="1752600"/>
            <a:ext cx="1609725" cy="2632075"/>
            <a:chOff x="6615987" y="3311525"/>
            <a:chExt cx="1609725" cy="2632075"/>
          </a:xfrm>
        </p:grpSpPr>
        <p:sp>
          <p:nvSpPr>
            <p:cNvPr id="46102" name="Rectangle 7"/>
            <p:cNvSpPr>
              <a:spLocks noChangeArrowheads="1"/>
            </p:cNvSpPr>
            <p:nvPr/>
          </p:nvSpPr>
          <p:spPr bwMode="auto">
            <a:xfrm>
              <a:off x="6625512" y="3657600"/>
              <a:ext cx="1600200" cy="1936800"/>
            </a:xfrm>
            <a:prstGeom prst="rect">
              <a:avLst/>
            </a:prstGeom>
            <a:solidFill>
              <a:srgbClr val="FFFF99"/>
            </a:solidFill>
            <a:ln w="19050">
              <a:solidFill>
                <a:schemeClr val="bg2"/>
              </a:solidFill>
              <a:miter lim="800000"/>
              <a:headEnd/>
              <a:tailEnd/>
            </a:ln>
          </p:spPr>
          <p:txBody>
            <a:bodyPr lIns="90000" tIns="46800" rIns="90000" bIns="46800"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400">
                <a:latin typeface="Arial" panose="020B0604020202020204" pitchFamily="34" charset="0"/>
              </a:endParaRPr>
            </a:p>
          </p:txBody>
        </p:sp>
        <p:sp>
          <p:nvSpPr>
            <p:cNvPr id="46103" name="Line 8"/>
            <p:cNvSpPr>
              <a:spLocks noChangeShapeType="1"/>
            </p:cNvSpPr>
            <p:nvPr/>
          </p:nvSpPr>
          <p:spPr bwMode="auto">
            <a:xfrm>
              <a:off x="6615987" y="4059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6104" name="Line 9"/>
            <p:cNvSpPr>
              <a:spLocks noChangeShapeType="1"/>
            </p:cNvSpPr>
            <p:nvPr/>
          </p:nvSpPr>
          <p:spPr bwMode="auto">
            <a:xfrm>
              <a:off x="6615987" y="4440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6105" name="Line 10"/>
            <p:cNvSpPr>
              <a:spLocks noChangeShapeType="1"/>
            </p:cNvSpPr>
            <p:nvPr/>
          </p:nvSpPr>
          <p:spPr bwMode="auto">
            <a:xfrm>
              <a:off x="6615987" y="4821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6106" name="Line 11"/>
            <p:cNvSpPr>
              <a:spLocks noChangeShapeType="1"/>
            </p:cNvSpPr>
            <p:nvPr/>
          </p:nvSpPr>
          <p:spPr bwMode="auto">
            <a:xfrm>
              <a:off x="6615987" y="5202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6107" name="Line 12"/>
            <p:cNvSpPr>
              <a:spLocks noChangeShapeType="1"/>
            </p:cNvSpPr>
            <p:nvPr/>
          </p:nvSpPr>
          <p:spPr bwMode="auto">
            <a:xfrm>
              <a:off x="6615987" y="5583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6108" name="Rectangle 18"/>
            <p:cNvSpPr>
              <a:spLocks noChangeArrowheads="1"/>
            </p:cNvSpPr>
            <p:nvPr/>
          </p:nvSpPr>
          <p:spPr bwMode="auto">
            <a:xfrm>
              <a:off x="6628019" y="5583238"/>
              <a:ext cx="1584325" cy="36036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>
                  <a:latin typeface="Arial" panose="020B0604020202020204" pitchFamily="34" charset="0"/>
                </a:rPr>
                <a:t>......</a:t>
              </a:r>
            </a:p>
          </p:txBody>
        </p:sp>
        <p:sp>
          <p:nvSpPr>
            <p:cNvPr id="46109" name="Rectangle 19"/>
            <p:cNvSpPr>
              <a:spLocks noChangeArrowheads="1"/>
            </p:cNvSpPr>
            <p:nvPr/>
          </p:nvSpPr>
          <p:spPr bwMode="auto">
            <a:xfrm>
              <a:off x="6615987" y="3311525"/>
              <a:ext cx="1584325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>
                  <a:latin typeface="Arial" panose="020B0604020202020204" pitchFamily="34" charset="0"/>
                </a:rPr>
                <a:t>......</a:t>
              </a:r>
            </a:p>
          </p:txBody>
        </p:sp>
        <p:sp>
          <p:nvSpPr>
            <p:cNvPr id="46110" name="文本框 15"/>
            <p:cNvSpPr txBox="1">
              <a:spLocks noChangeArrowheads="1"/>
            </p:cNvSpPr>
            <p:nvPr/>
          </p:nvSpPr>
          <p:spPr bwMode="auto">
            <a:xfrm>
              <a:off x="7315200" y="3697704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1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6111" name="文本框 16"/>
            <p:cNvSpPr txBox="1">
              <a:spLocks noChangeArrowheads="1"/>
            </p:cNvSpPr>
            <p:nvPr/>
          </p:nvSpPr>
          <p:spPr bwMode="auto">
            <a:xfrm>
              <a:off x="7315200" y="40386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2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6112" name="文本框 17"/>
            <p:cNvSpPr txBox="1">
              <a:spLocks noChangeArrowheads="1"/>
            </p:cNvSpPr>
            <p:nvPr/>
          </p:nvSpPr>
          <p:spPr bwMode="auto">
            <a:xfrm>
              <a:off x="7315200" y="44196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3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6113" name="文本框 18"/>
            <p:cNvSpPr txBox="1">
              <a:spLocks noChangeArrowheads="1"/>
            </p:cNvSpPr>
            <p:nvPr/>
          </p:nvSpPr>
          <p:spPr bwMode="auto">
            <a:xfrm>
              <a:off x="7315200" y="48006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4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6114" name="文本框 19"/>
            <p:cNvSpPr txBox="1">
              <a:spLocks noChangeArrowheads="1"/>
            </p:cNvSpPr>
            <p:nvPr/>
          </p:nvSpPr>
          <p:spPr bwMode="auto">
            <a:xfrm>
              <a:off x="7315200" y="52578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5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</p:grpSp>
      <p:grpSp>
        <p:nvGrpSpPr>
          <p:cNvPr id="21" name="组 20"/>
          <p:cNvGrpSpPr>
            <a:grpSpLocks/>
          </p:cNvGrpSpPr>
          <p:nvPr/>
        </p:nvGrpSpPr>
        <p:grpSpPr bwMode="auto">
          <a:xfrm>
            <a:off x="5405438" y="2098675"/>
            <a:ext cx="1300162" cy="1905000"/>
            <a:chOff x="5405319" y="3657600"/>
            <a:chExt cx="1300281" cy="1905000"/>
          </a:xfrm>
        </p:grpSpPr>
        <p:sp>
          <p:nvSpPr>
            <p:cNvPr id="46097" name="文本框 21"/>
            <p:cNvSpPr txBox="1">
              <a:spLocks noChangeArrowheads="1"/>
            </p:cNvSpPr>
            <p:nvPr/>
          </p:nvSpPr>
          <p:spPr bwMode="auto">
            <a:xfrm>
              <a:off x="5456603" y="3657600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0x0012F78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6098" name="文本框 22"/>
            <p:cNvSpPr txBox="1">
              <a:spLocks noChangeArrowheads="1"/>
            </p:cNvSpPr>
            <p:nvPr/>
          </p:nvSpPr>
          <p:spPr bwMode="auto">
            <a:xfrm>
              <a:off x="5405319" y="4050268"/>
              <a:ext cx="130028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0x0012F7C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6099" name="文本框 23"/>
            <p:cNvSpPr txBox="1">
              <a:spLocks noChangeArrowheads="1"/>
            </p:cNvSpPr>
            <p:nvPr/>
          </p:nvSpPr>
          <p:spPr bwMode="auto">
            <a:xfrm>
              <a:off x="5456603" y="4431268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0x0012F80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6100" name="文本框 24"/>
            <p:cNvSpPr txBox="1">
              <a:spLocks noChangeArrowheads="1"/>
            </p:cNvSpPr>
            <p:nvPr/>
          </p:nvSpPr>
          <p:spPr bwMode="auto">
            <a:xfrm>
              <a:off x="5456603" y="4812268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0x0012F84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6101" name="文本框 25"/>
            <p:cNvSpPr txBox="1">
              <a:spLocks noChangeArrowheads="1"/>
            </p:cNvSpPr>
            <p:nvPr/>
          </p:nvSpPr>
          <p:spPr bwMode="auto">
            <a:xfrm>
              <a:off x="5410200" y="5193268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0x0012F88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</p:grpSp>
      <p:sp>
        <p:nvSpPr>
          <p:cNvPr id="27" name="Rectangle 7"/>
          <p:cNvSpPr>
            <a:spLocks noChangeArrowheads="1"/>
          </p:cNvSpPr>
          <p:nvPr/>
        </p:nvSpPr>
        <p:spPr bwMode="auto">
          <a:xfrm>
            <a:off x="6629400" y="4460875"/>
            <a:ext cx="1600200" cy="388938"/>
          </a:xfrm>
          <a:prstGeom prst="rect">
            <a:avLst/>
          </a:prstGeom>
          <a:solidFill>
            <a:srgbClr val="FFFF99"/>
          </a:solidFill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28" name="文本框 27"/>
          <p:cNvSpPr txBox="1">
            <a:spLocks noChangeArrowheads="1"/>
          </p:cNvSpPr>
          <p:nvPr/>
        </p:nvSpPr>
        <p:spPr bwMode="auto">
          <a:xfrm>
            <a:off x="6827838" y="4460875"/>
            <a:ext cx="12493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1800"/>
              <a:t>0x0012F78</a:t>
            </a:r>
            <a:endParaRPr kumimoji="1" lang="zh-CN" altLang="en-US" sz="1800">
              <a:ea typeface="楷体" panose="02010609060101010101" pitchFamily="49" charset="-122"/>
            </a:endParaRPr>
          </a:p>
        </p:txBody>
      </p:sp>
      <p:sp>
        <p:nvSpPr>
          <p:cNvPr id="29" name="文本框 28"/>
          <p:cNvSpPr txBox="1">
            <a:spLocks noChangeArrowheads="1"/>
          </p:cNvSpPr>
          <p:nvPr/>
        </p:nvSpPr>
        <p:spPr bwMode="auto">
          <a:xfrm>
            <a:off x="5410200" y="4460875"/>
            <a:ext cx="12493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1800"/>
              <a:t>0x0012F74</a:t>
            </a:r>
            <a:endParaRPr kumimoji="1" lang="zh-CN" altLang="en-US" sz="1800">
              <a:ea typeface="楷体" panose="02010609060101010101" pitchFamily="49" charset="-122"/>
            </a:endParaRPr>
          </a:p>
        </p:txBody>
      </p:sp>
      <p:sp>
        <p:nvSpPr>
          <p:cNvPr id="30" name="Text Box 17"/>
          <p:cNvSpPr txBox="1">
            <a:spLocks noChangeArrowheads="1"/>
          </p:cNvSpPr>
          <p:nvPr/>
        </p:nvSpPr>
        <p:spPr bwMode="auto">
          <a:xfrm>
            <a:off x="8229600" y="4378325"/>
            <a:ext cx="438150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pi</a:t>
            </a:r>
          </a:p>
        </p:txBody>
      </p:sp>
      <p:sp>
        <p:nvSpPr>
          <p:cNvPr id="59" name="AutoShape 24"/>
          <p:cNvSpPr>
            <a:spLocks noChangeArrowheads="1"/>
          </p:cNvSpPr>
          <p:nvPr/>
        </p:nvSpPr>
        <p:spPr bwMode="auto">
          <a:xfrm>
            <a:off x="4572000" y="2222500"/>
            <a:ext cx="647700" cy="215900"/>
          </a:xfrm>
          <a:prstGeom prst="rightArrow">
            <a:avLst>
              <a:gd name="adj1" fmla="val 50000"/>
              <a:gd name="adj2" fmla="val 750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61" name="文本框 60"/>
          <p:cNvSpPr txBox="1">
            <a:spLocks noChangeArrowheads="1"/>
          </p:cNvSpPr>
          <p:nvPr/>
        </p:nvSpPr>
        <p:spPr bwMode="auto">
          <a:xfrm>
            <a:off x="152400" y="5059363"/>
            <a:ext cx="4249738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*(p+3)	</a:t>
            </a:r>
            <a:r>
              <a:rPr kumimoji="1" lang="en-US" altLang="zh-CN">
                <a:solidFill>
                  <a:srgbClr val="008000"/>
                </a:solidFill>
              </a:rPr>
              <a:t>/*offset of a pointer*/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p[3] 	</a:t>
            </a:r>
            <a:r>
              <a:rPr kumimoji="1" lang="en-US" altLang="zh-CN">
                <a:solidFill>
                  <a:srgbClr val="008000"/>
                </a:solidFill>
              </a:rPr>
              <a:t>/*index of a pointer*/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a[3]	</a:t>
            </a:r>
            <a:r>
              <a:rPr kumimoji="1" lang="en-US" altLang="zh-CN">
                <a:solidFill>
                  <a:srgbClr val="008000"/>
                </a:solidFill>
              </a:rPr>
              <a:t>/*index of array name*/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*(a+3) </a:t>
            </a:r>
            <a:r>
              <a:rPr kumimoji="1" lang="en-US" altLang="zh-CN">
                <a:solidFill>
                  <a:srgbClr val="008000"/>
                </a:solidFill>
              </a:rPr>
              <a:t>/*offset of array name*/</a:t>
            </a:r>
          </a:p>
        </p:txBody>
      </p:sp>
      <p:sp>
        <p:nvSpPr>
          <p:cNvPr id="62" name="矩形 61"/>
          <p:cNvSpPr/>
          <p:nvPr/>
        </p:nvSpPr>
        <p:spPr>
          <a:xfrm>
            <a:off x="4419600" y="4953000"/>
            <a:ext cx="4572000" cy="1754188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lvl="1" indent="-285750">
              <a:spcBef>
                <a:spcPct val="20000"/>
              </a:spcBef>
              <a:buFont typeface="Wingdings" charset="0"/>
              <a:buChar char="Ø"/>
              <a:defRPr/>
            </a:pPr>
            <a:r>
              <a:rPr kumimoji="1" lang="en-US" altLang="zh-CN" sz="2000" kern="0" dirty="0">
                <a:latin typeface="Times New Roman" pitchFamily="18" charset="0"/>
                <a:ea typeface="Times New Roman" charset="0"/>
                <a:cs typeface="Times New Roman" pitchFamily="18" charset="0"/>
              </a:rPr>
              <a:t>Find the initial address of an array by the </a:t>
            </a:r>
            <a:r>
              <a:rPr kumimoji="1" lang="en-US" altLang="zh-CN" sz="2000" kern="0" dirty="0">
                <a:solidFill>
                  <a:srgbClr val="FF0000"/>
                </a:solidFill>
                <a:latin typeface="Times New Roman" pitchFamily="18" charset="0"/>
                <a:ea typeface="Times New Roman" charset="0"/>
                <a:cs typeface="Times New Roman" pitchFamily="18" charset="0"/>
              </a:rPr>
              <a:t>array name. </a:t>
            </a:r>
          </a:p>
          <a:p>
            <a:pPr marL="742950" lvl="1" indent="-285750">
              <a:spcBef>
                <a:spcPct val="20000"/>
              </a:spcBef>
              <a:buFont typeface="Wingdings" charset="0"/>
              <a:buChar char="Ø"/>
              <a:defRPr/>
            </a:pPr>
            <a:r>
              <a:rPr kumimoji="1" lang="en-US" altLang="zh-CN" sz="2000" kern="0" dirty="0">
                <a:latin typeface="Times New Roman" pitchFamily="18" charset="0"/>
                <a:ea typeface="Times New Roman" charset="0"/>
                <a:cs typeface="Times New Roman" pitchFamily="18" charset="0"/>
              </a:rPr>
              <a:t>Offset to the position specified by the </a:t>
            </a:r>
            <a:r>
              <a:rPr kumimoji="1" lang="en-US" altLang="zh-CN" sz="2000" kern="0" dirty="0" err="1">
                <a:latin typeface="Times New Roman" pitchFamily="18" charset="0"/>
                <a:ea typeface="Times New Roman" charset="0"/>
                <a:cs typeface="Times New Roman" pitchFamily="18" charset="0"/>
              </a:rPr>
              <a:t>integer_expression</a:t>
            </a:r>
            <a:r>
              <a:rPr kumimoji="1" lang="en-US" altLang="zh-CN" sz="2000" kern="0" dirty="0">
                <a:latin typeface="Times New Roman" pitchFamily="18" charset="0"/>
                <a:ea typeface="Times New Roman" charset="0"/>
                <a:cs typeface="Times New Roman" pitchFamily="18" charset="0"/>
              </a:rPr>
              <a:t>.</a:t>
            </a:r>
          </a:p>
          <a:p>
            <a:pPr marL="742950" lvl="1" indent="-285750">
              <a:spcBef>
                <a:spcPct val="20000"/>
              </a:spcBef>
              <a:buFont typeface="Wingdings" charset="0"/>
              <a:buChar char="Ø"/>
              <a:defRPr/>
            </a:pPr>
            <a:r>
              <a:rPr kumimoji="1" lang="en-US" altLang="zh-CN" sz="2000" kern="0" dirty="0">
                <a:latin typeface="Times New Roman" pitchFamily="18" charset="0"/>
                <a:ea typeface="Times New Roman" charset="0"/>
                <a:cs typeface="Times New Roman" pitchFamily="18" charset="0"/>
              </a:rPr>
              <a:t>Read the value on the position.</a:t>
            </a:r>
          </a:p>
        </p:txBody>
      </p:sp>
      <p:sp>
        <p:nvSpPr>
          <p:cNvPr id="63" name="右大括号 62"/>
          <p:cNvSpPr>
            <a:spLocks/>
          </p:cNvSpPr>
          <p:nvPr/>
        </p:nvSpPr>
        <p:spPr bwMode="auto">
          <a:xfrm>
            <a:off x="4267200" y="5181600"/>
            <a:ext cx="609600" cy="1295400"/>
          </a:xfrm>
          <a:prstGeom prst="rightBrace">
            <a:avLst>
              <a:gd name="adj1" fmla="val 8333"/>
              <a:gd name="adj2" fmla="val 50000"/>
            </a:avLst>
          </a:prstGeom>
          <a:noFill/>
          <a:ln w="25400">
            <a:solidFill>
              <a:srgbClr val="0033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kumimoji="1" lang="zh-CN" altLang="en-US" sz="14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7037E-7 L -0.00209 0.16019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80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27" grpId="0" animBg="1"/>
      <p:bldP spid="28" grpId="0"/>
      <p:bldP spid="29" grpId="0"/>
      <p:bldP spid="30" grpId="0"/>
      <p:bldP spid="59" grpId="0" animBg="1"/>
      <p:bldP spid="59" grpId="1" animBg="1"/>
      <p:bldP spid="61" grpId="0"/>
      <p:bldP spid="62" grpId="0"/>
      <p:bldP spid="6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Summation program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#include &lt;stdio.h&gt;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#define ARR_NUM 5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void main()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	int arr[ARR_NUM] = {1, 3, 5, 7, 9};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	int i, sum;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	int *p = arr;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	for (i = 0, sum = 0; i &lt; ARR_NUM; i++)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		sum += arr[i];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		sum += *(arr+i);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		sum += p[i];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		sum += *(p+i);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}</a:t>
            </a:r>
            <a:endParaRPr kumimoji="1"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sp>
        <p:nvSpPr>
          <p:cNvPr id="8195" name="内容占位符 2"/>
          <p:cNvSpPr>
            <a:spLocks noGrp="1"/>
          </p:cNvSpPr>
          <p:nvPr>
            <p:ph idx="1"/>
          </p:nvPr>
        </p:nvSpPr>
        <p:spPr>
          <a:xfrm>
            <a:off x="304800" y="764704"/>
            <a:ext cx="8610600" cy="5638800"/>
          </a:xfrm>
        </p:spPr>
        <p:txBody>
          <a:bodyPr/>
          <a:lstStyle/>
          <a:p>
            <a:pPr marL="0" indent="0">
              <a:buNone/>
            </a:pPr>
            <a:endParaRPr kumimoji="1" lang="en-US" altLang="zh-CN" dirty="0">
              <a:ea typeface="宋体" panose="02010600030101010101" pitchFamily="2" charset="-122"/>
            </a:endParaRPr>
          </a:p>
          <a:p>
            <a:r>
              <a:rPr kumimoji="1" lang="en-US" altLang="zh-CN" dirty="0">
                <a:ea typeface="宋体" panose="02010600030101010101" pitchFamily="2" charset="-122"/>
              </a:rPr>
              <a:t>An array </a:t>
            </a:r>
            <a:r>
              <a:rPr lang="en-US" altLang="zh-CN" dirty="0">
                <a:ea typeface="宋体" panose="02010600030101010101" pitchFamily="2" charset="-122"/>
              </a:rPr>
              <a:t>is a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fixed-size </a:t>
            </a:r>
            <a:r>
              <a:rPr lang="en-US" altLang="zh-CN" dirty="0">
                <a:ea typeface="宋体" panose="02010600030101010101" pitchFamily="2" charset="-122"/>
              </a:rPr>
              <a:t>sequenced collection of elements of the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same</a:t>
            </a:r>
            <a:r>
              <a:rPr lang="en-US" altLang="zh-CN" dirty="0">
                <a:ea typeface="宋体" panose="02010600030101010101" pitchFamily="2" charset="-122"/>
              </a:rPr>
              <a:t> data type. </a:t>
            </a:r>
          </a:p>
          <a:p>
            <a:pPr marL="0" lvl="2" indent="0">
              <a:buClrTx/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       Examples</a:t>
            </a:r>
            <a:r>
              <a:rPr lang="en-US" altLang="zh-CN" dirty="0" smtClean="0">
                <a:ea typeface="宋体" panose="02010600030101010101" pitchFamily="2" charset="-122"/>
              </a:rPr>
              <a:t>:   </a:t>
            </a:r>
          </a:p>
          <a:p>
            <a:pPr marL="0" lvl="2" indent="0">
              <a:buClrTx/>
              <a:buFont typeface="Wingdings" panose="05000000000000000000" pitchFamily="2" charset="2"/>
              <a:buNone/>
            </a:pPr>
            <a:r>
              <a:rPr lang="en-US" altLang="zh-CN" dirty="0" smtClean="0">
                <a:ea typeface="宋体" panose="02010600030101010101" pitchFamily="2" charset="-122"/>
              </a:rPr>
              <a:t>                          </a:t>
            </a:r>
            <a:r>
              <a:rPr lang="en-US" altLang="zh-CN" sz="2000" dirty="0" smtClean="0">
                <a:solidFill>
                  <a:schemeClr val="tx1"/>
                </a:solidFill>
                <a:ea typeface="宋体" panose="02010600030101010101" pitchFamily="2" charset="-122"/>
              </a:rPr>
              <a:t>float </a:t>
            </a:r>
            <a:r>
              <a:rPr lang="en-US" altLang="zh-CN" sz="2000" dirty="0">
                <a:solidFill>
                  <a:schemeClr val="tx1"/>
                </a:solidFill>
                <a:ea typeface="宋体" panose="02010600030101010101" pitchFamily="2" charset="-122"/>
              </a:rPr>
              <a:t>height[50];</a:t>
            </a:r>
          </a:p>
          <a:p>
            <a:pPr marL="0" lvl="2" indent="0">
              <a:buClrTx/>
              <a:buFont typeface="Wingdings" panose="05000000000000000000" pitchFamily="2" charset="2"/>
              <a:buNone/>
            </a:pPr>
            <a:r>
              <a:rPr lang="en-US" altLang="zh-CN" sz="2000" dirty="0">
                <a:solidFill>
                  <a:schemeClr val="tx1"/>
                </a:solidFill>
                <a:ea typeface="宋体" panose="02010600030101010101" pitchFamily="2" charset="-122"/>
              </a:rPr>
              <a:t>	          </a:t>
            </a:r>
            <a:r>
              <a:rPr lang="en-US" altLang="zh-CN" sz="2000" dirty="0" err="1">
                <a:solidFill>
                  <a:schemeClr val="tx1"/>
                </a:solidFill>
                <a:ea typeface="宋体" panose="02010600030101010101" pitchFamily="2" charset="-122"/>
              </a:rPr>
              <a:t>int</a:t>
            </a:r>
            <a:r>
              <a:rPr lang="en-US" altLang="zh-CN" sz="2000" dirty="0">
                <a:solidFill>
                  <a:schemeClr val="tx1"/>
                </a:solidFill>
                <a:ea typeface="宋体" panose="02010600030101010101" pitchFamily="2" charset="-122"/>
              </a:rPr>
              <a:t> number[5];</a:t>
            </a:r>
          </a:p>
          <a:p>
            <a:pPr marL="0" lvl="2" indent="0">
              <a:buClrTx/>
              <a:buFont typeface="Wingdings" panose="05000000000000000000" pitchFamily="2" charset="2"/>
              <a:buNone/>
            </a:pPr>
            <a:r>
              <a:rPr lang="en-US" altLang="zh-CN" sz="2000" dirty="0">
                <a:solidFill>
                  <a:schemeClr val="tx1"/>
                </a:solidFill>
                <a:ea typeface="宋体" panose="02010600030101010101" pitchFamily="2" charset="-122"/>
              </a:rPr>
              <a:t>	          double scores[STU_NUM]; /*#define STU_NUM 60*</a:t>
            </a:r>
            <a:r>
              <a:rPr lang="en-US" altLang="zh-CN" sz="2000" dirty="0" smtClean="0">
                <a:solidFill>
                  <a:schemeClr val="tx1"/>
                </a:solidFill>
                <a:ea typeface="宋体" panose="02010600030101010101" pitchFamily="2" charset="-122"/>
              </a:rPr>
              <a:t>/</a:t>
            </a:r>
          </a:p>
          <a:p>
            <a:pPr marL="0" lvl="2" indent="0">
              <a:buClrTx/>
              <a:buFont typeface="Wingdings" panose="05000000000000000000" pitchFamily="2" charset="2"/>
              <a:buNone/>
            </a:pPr>
            <a:r>
              <a:rPr lang="en-US" altLang="zh-CN" sz="20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000" dirty="0" smtClean="0">
                <a:solidFill>
                  <a:schemeClr val="tx1"/>
                </a:solidFill>
                <a:ea typeface="宋体" panose="02010600030101010101" pitchFamily="2" charset="-122"/>
              </a:rPr>
              <a:t>                       </a:t>
            </a:r>
            <a:r>
              <a:rPr lang="en-US" altLang="zh-CN" sz="2000" dirty="0" err="1" smtClean="0">
                <a:solidFill>
                  <a:schemeClr val="tx1"/>
                </a:solidFill>
                <a:ea typeface="宋体" panose="02010600030101010101" pitchFamily="2" charset="-122"/>
              </a:rPr>
              <a:t>int</a:t>
            </a:r>
            <a:r>
              <a:rPr lang="en-US" altLang="zh-CN" sz="2000" dirty="0" smtClean="0">
                <a:solidFill>
                  <a:schemeClr val="tx1"/>
                </a:solidFill>
                <a:ea typeface="宋体" panose="02010600030101010101" pitchFamily="2" charset="-122"/>
              </a:rPr>
              <a:t> n = 100;</a:t>
            </a:r>
          </a:p>
          <a:p>
            <a:pPr marL="0" lvl="2" indent="0">
              <a:buClrTx/>
              <a:buFont typeface="Wingdings" panose="05000000000000000000" pitchFamily="2" charset="2"/>
              <a:buNone/>
            </a:pPr>
            <a:r>
              <a:rPr lang="en-US" altLang="zh-CN" sz="2000" dirty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000" dirty="0" smtClean="0">
                <a:solidFill>
                  <a:schemeClr val="tx1"/>
                </a:solidFill>
                <a:ea typeface="宋体" panose="02010600030101010101" pitchFamily="2" charset="-122"/>
              </a:rPr>
              <a:t>                       char string[ n ]; </a:t>
            </a:r>
          </a:p>
          <a:p>
            <a:pPr marL="0" lvl="2" indent="0">
              <a:buClrTx/>
              <a:buFont typeface="Wingdings" panose="05000000000000000000" pitchFamily="2" charset="2"/>
              <a:buNone/>
            </a:pPr>
            <a:endParaRPr lang="en-US" altLang="zh-CN" dirty="0">
              <a:ea typeface="宋体" panose="02010600030101010101" pitchFamily="2" charset="-122"/>
            </a:endParaRPr>
          </a:p>
          <a:p>
            <a:pPr marL="0" lvl="2" indent="0">
              <a:buClrTx/>
            </a:pPr>
            <a:endParaRPr lang="en-US" altLang="zh-CN" dirty="0">
              <a:ea typeface="宋体" panose="02010600030101010101" pitchFamily="2" charset="-122"/>
            </a:endParaRPr>
          </a:p>
          <a:p>
            <a:endParaRPr kumimoji="1" lang="zh-CN" altLang="en-US" dirty="0">
              <a:ea typeface="宋体" panose="02010600030101010101" pitchFamily="2" charset="-122"/>
            </a:endParaRPr>
          </a:p>
        </p:txBody>
      </p:sp>
      <p:pic>
        <p:nvPicPr>
          <p:cNvPr id="2" name="图片 1" descr="屏幕快照 2018-11-21 下午7.58.0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4060216"/>
            <a:ext cx="2915816" cy="279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77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Address/pointer arithmetic 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512" y="990600"/>
            <a:ext cx="8610600" cy="5867400"/>
          </a:xfrm>
        </p:spPr>
        <p:txBody>
          <a:bodyPr/>
          <a:lstStyle/>
          <a:p>
            <a:r>
              <a:rPr kumimoji="1" lang="en-US" altLang="zh-CN" dirty="0">
                <a:ea typeface="宋体" panose="02010600030101010101" pitchFamily="2" charset="-122"/>
              </a:rPr>
              <a:t>Assignment of pointers of the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same</a:t>
            </a: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ea typeface="宋体" panose="02010600030101010101" pitchFamily="2" charset="-122"/>
              </a:rPr>
              <a:t>type except </a:t>
            </a:r>
            <a:r>
              <a:rPr kumimoji="1" lang="en-US" altLang="zh-CN" dirty="0">
                <a:ea typeface="宋体" panose="02010600030101010101" pitchFamily="2" charset="-122"/>
              </a:rPr>
              <a:t>for a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void</a:t>
            </a:r>
            <a:r>
              <a:rPr kumimoji="1" lang="en-US" altLang="zh-CN" dirty="0">
                <a:ea typeface="宋体" panose="02010600030101010101" pitchFamily="2" charset="-122"/>
              </a:rPr>
              <a:t> type</a:t>
            </a:r>
          </a:p>
          <a:p>
            <a:r>
              <a:rPr kumimoji="1" lang="en-US" altLang="zh-CN" dirty="0">
                <a:ea typeface="宋体" panose="02010600030101010101" pitchFamily="2" charset="-122"/>
              </a:rPr>
              <a:t>Adding or subtracting a pointer and an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integer</a:t>
            </a:r>
          </a:p>
          <a:p>
            <a:pPr marL="457200" lvl="1" indent="0">
              <a:buNone/>
            </a:pPr>
            <a:endParaRPr kumimoji="1" lang="en-US" altLang="zh-CN" dirty="0">
              <a:ea typeface="宋体" panose="02010600030101010101" pitchFamily="2" charset="-122"/>
            </a:endParaRPr>
          </a:p>
          <a:p>
            <a:r>
              <a:rPr kumimoji="1" lang="en-US" altLang="zh-CN" dirty="0">
                <a:ea typeface="宋体" panose="02010600030101010101" pitchFamily="2" charset="-122"/>
              </a:rPr>
              <a:t>Subtracting or comparing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two pointers</a:t>
            </a:r>
            <a:r>
              <a:rPr kumimoji="1" lang="en-US" altLang="zh-CN" dirty="0">
                <a:ea typeface="宋体" panose="02010600030101010101" pitchFamily="2" charset="-122"/>
              </a:rPr>
              <a:t> to members of the same </a:t>
            </a:r>
            <a:r>
              <a:rPr kumimoji="1" lang="en-US" altLang="zh-CN" dirty="0" smtClean="0">
                <a:ea typeface="宋体" panose="02010600030101010101" pitchFamily="2" charset="-122"/>
              </a:rPr>
              <a:t>array</a:t>
            </a:r>
          </a:p>
          <a:p>
            <a:r>
              <a:rPr kumimoji="1" lang="en-US" altLang="zh-CN" dirty="0">
                <a:ea typeface="宋体" panose="02010600030101010101" pitchFamily="2" charset="-122"/>
              </a:rPr>
              <a:t>Relational operators: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comparing</a:t>
            </a:r>
            <a:r>
              <a:rPr kumimoji="1" lang="en-US" altLang="zh-CN" dirty="0">
                <a:ea typeface="宋体" panose="02010600030101010101" pitchFamily="2" charset="-122"/>
              </a:rPr>
              <a:t> the address.</a:t>
            </a: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pPr lvl="1"/>
            <a:endParaRPr kumimoji="1" lang="en-US" altLang="zh-CN" dirty="0">
              <a:ea typeface="宋体" panose="02010600030101010101" pitchFamily="2" charset="-122"/>
            </a:endParaRPr>
          </a:p>
        </p:txBody>
      </p:sp>
      <p:sp>
        <p:nvSpPr>
          <p:cNvPr id="5" name="圆角矩形标注 4"/>
          <p:cNvSpPr>
            <a:spLocks noChangeArrowheads="1"/>
          </p:cNvSpPr>
          <p:nvPr/>
        </p:nvSpPr>
        <p:spPr bwMode="auto">
          <a:xfrm>
            <a:off x="2267744" y="4116824"/>
            <a:ext cx="4400550" cy="2741176"/>
          </a:xfrm>
          <a:prstGeom prst="wedgeRoundRectCallout">
            <a:avLst>
              <a:gd name="adj1" fmla="val 659"/>
              <a:gd name="adj2" fmla="val -104316"/>
              <a:gd name="adj3" fmla="val 16667"/>
            </a:avLst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dirty="0" err="1"/>
              <a:t>int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 a[N],  *p1 , *p2 ;</a:t>
            </a:r>
          </a:p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dirty="0" smtClean="0"/>
              <a:t> p1 = a;     p2 = </a:t>
            </a:r>
            <a:r>
              <a:rPr kumimoji="1" lang="en-US" altLang="zh-CN" dirty="0" err="1" smtClean="0"/>
              <a:t>a+N</a:t>
            </a:r>
            <a:r>
              <a:rPr kumimoji="1" lang="en-US" altLang="zh-CN" dirty="0" smtClean="0"/>
              <a:t> -1;</a:t>
            </a:r>
            <a:endParaRPr kumimoji="1" lang="en-US" altLang="zh-CN" dirty="0"/>
          </a:p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dirty="0" smtClean="0"/>
              <a:t>p1==a;     p1&lt;p2;</a:t>
            </a:r>
          </a:p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dirty="0">
                <a:ea typeface="楷体" panose="02010609060101010101" pitchFamily="49" charset="-122"/>
              </a:rPr>
              <a:t> </a:t>
            </a:r>
            <a:r>
              <a:rPr kumimoji="1" lang="en-US" altLang="zh-CN" dirty="0" smtClean="0">
                <a:ea typeface="楷体" panose="02010609060101010101" pitchFamily="49" charset="-122"/>
              </a:rPr>
              <a:t>p2 – p1 = ?</a:t>
            </a:r>
            <a:endParaRPr kumimoji="1" lang="zh-CN" altLang="en-US" dirty="0"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2780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Address/pointer arithmetic 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914400"/>
            <a:ext cx="8610600" cy="5867400"/>
          </a:xfrm>
        </p:spPr>
        <p:txBody>
          <a:bodyPr/>
          <a:lstStyle/>
          <a:p>
            <a:r>
              <a:rPr kumimoji="1" lang="en-US" altLang="zh-CN" dirty="0">
                <a:ea typeface="宋体" panose="02010600030101010101" pitchFamily="2" charset="-122"/>
              </a:rPr>
              <a:t>Assignment of pointers of the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same</a:t>
            </a:r>
            <a:r>
              <a:rPr kumimoji="1" lang="en-US" altLang="zh-CN" dirty="0">
                <a:ea typeface="宋体" panose="02010600030101010101" pitchFamily="2" charset="-122"/>
              </a:rPr>
              <a:t> type except for a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void</a:t>
            </a:r>
            <a:r>
              <a:rPr kumimoji="1" lang="en-US" altLang="zh-CN" dirty="0">
                <a:ea typeface="宋体" panose="02010600030101010101" pitchFamily="2" charset="-122"/>
              </a:rPr>
              <a:t> type</a:t>
            </a:r>
          </a:p>
          <a:p>
            <a:r>
              <a:rPr kumimoji="1" lang="en-US" altLang="zh-CN" dirty="0">
                <a:ea typeface="宋体" panose="02010600030101010101" pitchFamily="2" charset="-122"/>
              </a:rPr>
              <a:t>Adding or subtracting a pointer and an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integer</a:t>
            </a:r>
          </a:p>
          <a:p>
            <a:r>
              <a:rPr kumimoji="1" lang="en-US" altLang="zh-CN" dirty="0" smtClean="0">
                <a:ea typeface="宋体" panose="02010600030101010101" pitchFamily="2" charset="-122"/>
              </a:rPr>
              <a:t>Subtracting </a:t>
            </a:r>
            <a:r>
              <a:rPr kumimoji="1" lang="en-US" altLang="zh-CN" dirty="0">
                <a:ea typeface="宋体" panose="02010600030101010101" pitchFamily="2" charset="-122"/>
              </a:rPr>
              <a:t>or comparing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two pointers</a:t>
            </a:r>
            <a:r>
              <a:rPr kumimoji="1" lang="en-US" altLang="zh-CN" dirty="0">
                <a:ea typeface="宋体" panose="02010600030101010101" pitchFamily="2" charset="-122"/>
              </a:rPr>
              <a:t> to members of the same array</a:t>
            </a:r>
          </a:p>
          <a:p>
            <a:r>
              <a:rPr kumimoji="1" lang="en-US" altLang="zh-CN" dirty="0">
                <a:ea typeface="宋体" panose="02010600030101010101" pitchFamily="2" charset="-122"/>
              </a:rPr>
              <a:t>Relational operators: comparing the address.</a:t>
            </a:r>
          </a:p>
          <a:p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Assigning or comparing to zero</a:t>
            </a:r>
          </a:p>
          <a:p>
            <a:pPr lvl="1"/>
            <a:r>
              <a:rPr kumimoji="1" lang="en-US" altLang="zh-CN" dirty="0">
                <a:ea typeface="宋体" panose="02010600030101010101" pitchFamily="2" charset="-122"/>
              </a:rPr>
              <a:t>A commonly used technique to test if a pointer is valid. </a:t>
            </a:r>
          </a:p>
          <a:p>
            <a:pPr marL="0" indent="0">
              <a:buNone/>
            </a:pPr>
            <a:endParaRPr kumimoji="1" lang="en-US" altLang="zh-CN" dirty="0">
              <a:ea typeface="宋体" panose="02010600030101010101" pitchFamily="2" charset="-122"/>
            </a:endParaRPr>
          </a:p>
          <a:p>
            <a:pPr lvl="1"/>
            <a:endParaRPr kumimoji="1" lang="en-US" altLang="zh-CN" dirty="0">
              <a:ea typeface="宋体" panose="02010600030101010101" pitchFamily="2" charset="-122"/>
            </a:endParaRPr>
          </a:p>
        </p:txBody>
      </p:sp>
      <p:sp>
        <p:nvSpPr>
          <p:cNvPr id="4" name="圆角矩形标注 3"/>
          <p:cNvSpPr>
            <a:spLocks noChangeArrowheads="1"/>
          </p:cNvSpPr>
          <p:nvPr/>
        </p:nvSpPr>
        <p:spPr bwMode="auto">
          <a:xfrm>
            <a:off x="3707904" y="4509120"/>
            <a:ext cx="4400550" cy="2025650"/>
          </a:xfrm>
          <a:prstGeom prst="wedgeRoundRectCallout">
            <a:avLst>
              <a:gd name="adj1" fmla="val -40278"/>
              <a:gd name="adj2" fmla="val -91236"/>
              <a:gd name="adj3" fmla="val 16667"/>
            </a:avLst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/>
              <a:t>int *p = NULL, q = NULL;</a:t>
            </a:r>
          </a:p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/>
              <a:t>…</a:t>
            </a:r>
          </a:p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/>
              <a:t>if (p != NULL) *p = 1;</a:t>
            </a:r>
            <a:endParaRPr kumimoji="1" lang="zh-CN" altLang="en-US"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56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Excercise</a:t>
            </a:r>
            <a:endParaRPr kumimoji="1" lang="zh-CN" altLang="en-US" dirty="0"/>
          </a:p>
        </p:txBody>
      </p:sp>
      <p:sp>
        <p:nvSpPr>
          <p:cNvPr id="5529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kumimoji="1" lang="en-US" altLang="zh-CN" dirty="0" smtClean="0">
                <a:ea typeface="宋体" panose="02010600030101010101" pitchFamily="2" charset="-122"/>
              </a:rPr>
              <a:t>What </a:t>
            </a:r>
            <a:r>
              <a:rPr kumimoji="1" lang="en-US" altLang="zh-CN" dirty="0">
                <a:ea typeface="宋体" panose="02010600030101010101" pitchFamily="2" charset="-122"/>
              </a:rPr>
              <a:t>will this program print</a:t>
            </a:r>
          </a:p>
          <a:p>
            <a:pPr marL="0" indent="0">
              <a:buNone/>
            </a:pPr>
            <a:r>
              <a:rPr kumimoji="1" lang="en-US" altLang="zh-CN" sz="1400" dirty="0" smtClean="0">
                <a:ea typeface="宋体" panose="02010600030101010101" pitchFamily="2" charset="-122"/>
              </a:rPr>
              <a:t> </a:t>
            </a:r>
            <a:r>
              <a:rPr kumimoji="1" lang="en-US" altLang="zh-CN" sz="1800" dirty="0" smtClean="0">
                <a:ea typeface="宋体" panose="02010600030101010101" pitchFamily="2" charset="-122"/>
              </a:rPr>
              <a:t>  </a:t>
            </a:r>
            <a:r>
              <a:rPr kumimoji="1" lang="en-US" altLang="zh-CN" dirty="0" err="1" smtClean="0">
                <a:solidFill>
                  <a:schemeClr val="tx1"/>
                </a:solidFill>
                <a:ea typeface="宋体" panose="02010600030101010101" pitchFamily="2" charset="-122"/>
              </a:rPr>
              <a:t>int</a:t>
            </a:r>
            <a:r>
              <a:rPr kumimoji="1" lang="en-US" altLang="zh-CN" dirty="0" smtClean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ea typeface="宋体" panose="02010600030101010101" pitchFamily="2" charset="-122"/>
              </a:rPr>
              <a:t>ref</a:t>
            </a:r>
            <a:r>
              <a:rPr kumimoji="1" lang="en-US" altLang="zh-CN" dirty="0" smtClean="0">
                <a:solidFill>
                  <a:schemeClr val="tx1"/>
                </a:solidFill>
                <a:ea typeface="宋体" panose="02010600030101010101" pitchFamily="2" charset="-122"/>
              </a:rPr>
              <a:t>[10] </a:t>
            </a:r>
            <a:r>
              <a:rPr kumimoji="1" lang="en-US" altLang="zh-CN" dirty="0">
                <a:solidFill>
                  <a:schemeClr val="tx1"/>
                </a:solidFill>
                <a:ea typeface="宋体" panose="02010600030101010101" pitchFamily="2" charset="-122"/>
              </a:rPr>
              <a:t>= {8,4,0,2</a:t>
            </a:r>
            <a:r>
              <a:rPr kumimoji="1" lang="en-US" altLang="zh-CN" dirty="0" smtClean="0">
                <a:solidFill>
                  <a:schemeClr val="tx1"/>
                </a:solidFill>
                <a:ea typeface="宋体" panose="02010600030101010101" pitchFamily="2" charset="-122"/>
              </a:rPr>
              <a:t>}, index, </a:t>
            </a:r>
            <a:r>
              <a:rPr kumimoji="1" lang="en-US" altLang="zh-CN" dirty="0">
                <a:solidFill>
                  <a:schemeClr val="tx1"/>
                </a:solidFill>
                <a:ea typeface="宋体" panose="02010600030101010101" pitchFamily="2" charset="-122"/>
              </a:rPr>
              <a:t>*</a:t>
            </a:r>
            <a:r>
              <a:rPr kumimoji="1" lang="en-US" altLang="zh-CN" dirty="0" err="1" smtClean="0">
                <a:solidFill>
                  <a:schemeClr val="tx1"/>
                </a:solidFill>
                <a:ea typeface="宋体" panose="02010600030101010101" pitchFamily="2" charset="-122"/>
              </a:rPr>
              <a:t>ptr</a:t>
            </a:r>
            <a:r>
              <a:rPr kumimoji="1" lang="en-US" altLang="zh-CN" dirty="0" smtClean="0">
                <a:solidFill>
                  <a:schemeClr val="tx1"/>
                </a:solidFill>
                <a:ea typeface="宋体" panose="02010600030101010101" pitchFamily="2" charset="-122"/>
              </a:rPr>
              <a:t> = ref;</a:t>
            </a:r>
            <a:endParaRPr kumimoji="1" lang="en-US" altLang="zh-CN" dirty="0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kumimoji="1" lang="en-US" altLang="zh-CN" dirty="0" smtClean="0">
                <a:solidFill>
                  <a:schemeClr val="tx1"/>
                </a:solidFill>
                <a:ea typeface="宋体" panose="02010600030101010101" pitchFamily="2" charset="-122"/>
              </a:rPr>
              <a:t>  for </a:t>
            </a:r>
            <a:r>
              <a:rPr kumimoji="1" lang="en-US" altLang="zh-CN" dirty="0">
                <a:solidFill>
                  <a:schemeClr val="tx1"/>
                </a:solidFill>
                <a:ea typeface="宋体" panose="02010600030101010101" pitchFamily="2" charset="-122"/>
              </a:rPr>
              <a:t>(index = </a:t>
            </a:r>
            <a:r>
              <a:rPr kumimoji="1" lang="en-US" altLang="zh-CN" dirty="0" smtClean="0">
                <a:solidFill>
                  <a:schemeClr val="tx1"/>
                </a:solidFill>
                <a:ea typeface="宋体" panose="02010600030101010101" pitchFamily="2" charset="-122"/>
              </a:rPr>
              <a:t>0; </a:t>
            </a:r>
            <a:r>
              <a:rPr kumimoji="1" lang="en-US" altLang="zh-CN" dirty="0">
                <a:solidFill>
                  <a:schemeClr val="tx1"/>
                </a:solidFill>
                <a:ea typeface="宋体" panose="02010600030101010101" pitchFamily="2" charset="-122"/>
              </a:rPr>
              <a:t>index &lt; 4; index++, </a:t>
            </a:r>
            <a:r>
              <a:rPr kumimoji="1"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ptr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++</a:t>
            </a:r>
            <a:r>
              <a:rPr kumimoji="1" lang="en-US" altLang="zh-CN" dirty="0">
                <a:solidFill>
                  <a:schemeClr val="tx1"/>
                </a:solidFill>
                <a:ea typeface="宋体" panose="02010600030101010101" pitchFamily="2" charset="-122"/>
              </a:rPr>
              <a:t>)</a:t>
            </a:r>
          </a:p>
          <a:p>
            <a:pPr marL="0" indent="0">
              <a:buNone/>
            </a:pPr>
            <a:r>
              <a:rPr kumimoji="1" lang="en-US" altLang="zh-CN" dirty="0">
                <a:solidFill>
                  <a:schemeClr val="tx1"/>
                </a:solidFill>
                <a:ea typeface="宋体" panose="02010600030101010101" pitchFamily="2" charset="-122"/>
              </a:rPr>
              <a:t>    </a:t>
            </a:r>
            <a:r>
              <a:rPr kumimoji="1" lang="en-US" altLang="zh-CN" dirty="0" err="1">
                <a:solidFill>
                  <a:schemeClr val="tx1"/>
                </a:solidFill>
                <a:ea typeface="宋体" panose="02010600030101010101" pitchFamily="2" charset="-122"/>
              </a:rPr>
              <a:t>printf</a:t>
            </a:r>
            <a:r>
              <a:rPr kumimoji="1" lang="en-US" altLang="zh-CN" dirty="0">
                <a:solidFill>
                  <a:schemeClr val="tx1"/>
                </a:solidFill>
                <a:ea typeface="宋体" panose="02010600030101010101" pitchFamily="2" charset="-122"/>
              </a:rPr>
              <a:t>("%</a:t>
            </a:r>
            <a:r>
              <a:rPr kumimoji="1" lang="en-US" altLang="zh-CN" dirty="0" err="1" smtClean="0">
                <a:solidFill>
                  <a:schemeClr val="tx1"/>
                </a:solidFill>
                <a:ea typeface="宋体" panose="02010600030101010101" pitchFamily="2" charset="-122"/>
              </a:rPr>
              <a:t>d%</a:t>
            </a:r>
            <a:r>
              <a:rPr kumimoji="1" lang="en-US" altLang="zh-CN" dirty="0" err="1">
                <a:solidFill>
                  <a:schemeClr val="tx1"/>
                </a:solidFill>
                <a:ea typeface="宋体" panose="02010600030101010101" pitchFamily="2" charset="-122"/>
              </a:rPr>
              <a:t>d%</a:t>
            </a:r>
            <a:r>
              <a:rPr kumimoji="1" lang="en-US" altLang="zh-CN" dirty="0" err="1" smtClean="0">
                <a:solidFill>
                  <a:schemeClr val="tx1"/>
                </a:solidFill>
                <a:ea typeface="宋体" panose="02010600030101010101" pitchFamily="2" charset="-122"/>
              </a:rPr>
              <a:t>d</a:t>
            </a:r>
            <a:r>
              <a:rPr kumimoji="1" lang="en-US" altLang="zh-CN" dirty="0" err="1">
                <a:solidFill>
                  <a:schemeClr val="tx1"/>
                </a:solidFill>
                <a:ea typeface="宋体" panose="02010600030101010101" pitchFamily="2" charset="-122"/>
              </a:rPr>
              <a:t>%d</a:t>
            </a:r>
            <a:r>
              <a:rPr kumimoji="1" lang="en-US" altLang="zh-CN" dirty="0" smtClean="0">
                <a:solidFill>
                  <a:schemeClr val="tx1"/>
                </a:solidFill>
                <a:ea typeface="宋体" panose="02010600030101010101" pitchFamily="2" charset="-122"/>
              </a:rPr>
              <a:t>\</a:t>
            </a:r>
            <a:r>
              <a:rPr kumimoji="1" lang="en-US" altLang="zh-CN" dirty="0">
                <a:solidFill>
                  <a:schemeClr val="tx1"/>
                </a:solidFill>
                <a:ea typeface="宋体" panose="02010600030101010101" pitchFamily="2" charset="-122"/>
              </a:rPr>
              <a:t>n", ref[index], </a:t>
            </a:r>
            <a:r>
              <a:rPr kumimoji="1" lang="en-US" altLang="zh-CN" dirty="0" smtClean="0">
                <a:solidFill>
                  <a:schemeClr val="tx1"/>
                </a:solidFill>
                <a:ea typeface="宋体" panose="02010600030101010101" pitchFamily="2" charset="-122"/>
              </a:rPr>
              <a:t>*</a:t>
            </a:r>
            <a:r>
              <a:rPr kumimoji="1" lang="en-US" altLang="zh-CN" dirty="0" err="1" smtClean="0">
                <a:solidFill>
                  <a:schemeClr val="tx1"/>
                </a:solidFill>
                <a:ea typeface="宋体" panose="02010600030101010101" pitchFamily="2" charset="-122"/>
              </a:rPr>
              <a:t>ptr</a:t>
            </a:r>
            <a:r>
              <a:rPr kumimoji="1" lang="en-US" altLang="zh-CN" dirty="0" smtClean="0">
                <a:solidFill>
                  <a:schemeClr val="tx1"/>
                </a:solidFill>
                <a:ea typeface="宋体" panose="02010600030101010101" pitchFamily="2" charset="-122"/>
              </a:rPr>
              <a:t>,  </a:t>
            </a:r>
            <a:r>
              <a:rPr kumimoji="1" lang="en-US" altLang="zh-CN" dirty="0" err="1" smtClean="0">
                <a:solidFill>
                  <a:schemeClr val="tx1"/>
                </a:solidFill>
                <a:ea typeface="宋体" panose="02010600030101010101" pitchFamily="2" charset="-122"/>
              </a:rPr>
              <a:t>ref+index</a:t>
            </a:r>
            <a:r>
              <a:rPr kumimoji="1" lang="en-US" altLang="zh-CN" dirty="0" smtClean="0">
                <a:solidFill>
                  <a:schemeClr val="tx1"/>
                </a:solidFill>
                <a:ea typeface="宋体" panose="02010600030101010101" pitchFamily="2" charset="-122"/>
              </a:rPr>
              <a:t>,  </a:t>
            </a:r>
            <a:r>
              <a:rPr kumimoji="1" lang="en-US" altLang="zh-CN" dirty="0" err="1" smtClean="0">
                <a:solidFill>
                  <a:schemeClr val="tx1"/>
                </a:solidFill>
                <a:ea typeface="宋体" panose="02010600030101010101" pitchFamily="2" charset="-122"/>
              </a:rPr>
              <a:t>ptr</a:t>
            </a:r>
            <a:r>
              <a:rPr kumimoji="1" lang="en-US" altLang="zh-CN" dirty="0" smtClean="0">
                <a:solidFill>
                  <a:schemeClr val="tx1"/>
                </a:solidFill>
                <a:ea typeface="宋体" panose="02010600030101010101" pitchFamily="2" charset="-122"/>
              </a:rPr>
              <a:t>)</a:t>
            </a:r>
            <a:r>
              <a:rPr kumimoji="1" lang="en-US" altLang="zh-CN" dirty="0">
                <a:solidFill>
                  <a:schemeClr val="tx1"/>
                </a:solidFill>
                <a:ea typeface="宋体" panose="02010600030101010101" pitchFamily="2" charset="-122"/>
              </a:rPr>
              <a:t>;</a:t>
            </a:r>
          </a:p>
          <a:p>
            <a:pPr marL="0" indent="0">
              <a:buNone/>
            </a:pPr>
            <a:r>
              <a:rPr kumimoji="1" lang="en-US" altLang="zh-CN" sz="1800" dirty="0" smtClean="0">
                <a:solidFill>
                  <a:schemeClr val="tx1"/>
                </a:solidFill>
                <a:ea typeface="宋体" panose="02010600030101010101" pitchFamily="2" charset="-122"/>
              </a:rPr>
              <a:t> </a:t>
            </a:r>
            <a:endParaRPr kumimoji="1" lang="en-US" altLang="zh-CN" sz="1800" dirty="0">
              <a:solidFill>
                <a:schemeClr val="tx1"/>
              </a:solidFill>
              <a:ea typeface="宋体" panose="02010600030101010101" pitchFamily="2" charset="-122"/>
            </a:endParaRPr>
          </a:p>
          <a:p>
            <a:pPr marL="0" indent="0">
              <a:buNone/>
            </a:pPr>
            <a:endParaRPr kumimoji="1" lang="en-US" altLang="zh-CN" sz="1200" dirty="0">
              <a:ea typeface="宋体" panose="02010600030101010101" pitchFamily="2" charset="-12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2. In question 1, how many elements does </a:t>
            </a:r>
            <a:r>
              <a:rPr kumimoji="1" lang="en-US" altLang="zh-CN" i="1" dirty="0">
                <a:ea typeface="宋体" panose="02010600030101010101" pitchFamily="2" charset="-122"/>
              </a:rPr>
              <a:t>ref</a:t>
            </a:r>
            <a:r>
              <a:rPr kumimoji="1" lang="en-US" altLang="zh-CN" dirty="0">
                <a:ea typeface="宋体" panose="02010600030101010101" pitchFamily="2" charset="-122"/>
              </a:rPr>
              <a:t> have?</a:t>
            </a:r>
          </a:p>
          <a:p>
            <a:pPr marL="0" indent="0">
              <a:buFont typeface="Wingdings" panose="05000000000000000000" pitchFamily="2" charset="2"/>
              <a:buNone/>
            </a:pPr>
            <a:endParaRPr kumimoji="1" lang="en-US" altLang="zh-CN" dirty="0">
              <a:ea typeface="宋体" panose="02010600030101010101" pitchFamily="2" charset="-12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3. In question 1, </a:t>
            </a:r>
            <a:r>
              <a:rPr kumimoji="1" lang="en-US" altLang="zh-CN" i="1" dirty="0">
                <a:ea typeface="宋体" panose="02010600030101010101" pitchFamily="2" charset="-122"/>
              </a:rPr>
              <a:t>ref</a:t>
            </a:r>
            <a:r>
              <a:rPr kumimoji="1" lang="en-US" altLang="zh-CN" dirty="0">
                <a:ea typeface="宋体" panose="02010600030101010101" pitchFamily="2" charset="-122"/>
              </a:rPr>
              <a:t> is the address of what? </a:t>
            </a:r>
            <a:endParaRPr kumimoji="1" lang="en-US" altLang="zh-CN" dirty="0" smtClean="0">
              <a:ea typeface="宋体" panose="02010600030101010101" pitchFamily="2" charset="-12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ea typeface="宋体" panose="02010600030101010101" pitchFamily="2" charset="-122"/>
              </a:rPr>
              <a:t>   What </a:t>
            </a:r>
            <a:r>
              <a:rPr kumimoji="1" lang="en-US" altLang="zh-CN" dirty="0">
                <a:ea typeface="宋体" panose="02010600030101010101" pitchFamily="2" charset="-122"/>
              </a:rPr>
              <a:t>about </a:t>
            </a:r>
            <a:r>
              <a:rPr kumimoji="1" lang="en-US" altLang="zh-CN" i="1" dirty="0">
                <a:ea typeface="宋体" panose="02010600030101010101" pitchFamily="2" charset="-122"/>
              </a:rPr>
              <a:t>ref+1</a:t>
            </a:r>
            <a:r>
              <a:rPr kumimoji="1" lang="en-US" altLang="zh-CN" dirty="0">
                <a:ea typeface="宋体" panose="02010600030101010101" pitchFamily="2" charset="-122"/>
              </a:rPr>
              <a:t>? What does </a:t>
            </a:r>
            <a:r>
              <a:rPr kumimoji="1" lang="en-US" altLang="zh-CN" i="1" dirty="0">
                <a:ea typeface="宋体" panose="02010600030101010101" pitchFamily="2" charset="-122"/>
              </a:rPr>
              <a:t>++ref</a:t>
            </a:r>
            <a:r>
              <a:rPr kumimoji="1" lang="en-US" altLang="zh-CN" dirty="0">
                <a:ea typeface="宋体" panose="02010600030101010101" pitchFamily="2" charset="-122"/>
              </a:rPr>
              <a:t> point to</a:t>
            </a:r>
            <a:r>
              <a:rPr kumimoji="1" lang="en-US" altLang="zh-CN" dirty="0" smtClean="0">
                <a:ea typeface="宋体" panose="02010600030101010101" pitchFamily="2" charset="-122"/>
              </a:rPr>
              <a:t>?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ea typeface="宋体" panose="02010600030101010101" pitchFamily="2" charset="-122"/>
              </a:rPr>
              <a:t>    </a:t>
            </a:r>
            <a:endParaRPr kumimoji="1" lang="en-US" altLang="zh-CN" dirty="0">
              <a:ea typeface="宋体" panose="02010600030101010101" pitchFamily="2" charset="-12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endParaRPr kumimoji="1" lang="zh-CN" altLang="en-US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154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Pointer increment/decrement</a:t>
            </a:r>
            <a:endParaRPr kumimoji="1" lang="zh-CN" altLang="en-US"/>
          </a:p>
        </p:txBody>
      </p:sp>
      <p:sp>
        <p:nvSpPr>
          <p:cNvPr id="48131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>
                <a:ea typeface="宋体" panose="02010600030101010101" pitchFamily="2" charset="-122"/>
              </a:rPr>
              <a:t>Pointer increment/decrement means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move</a:t>
            </a:r>
            <a:r>
              <a:rPr kumimoji="1" lang="en-US" altLang="zh-CN">
                <a:ea typeface="宋体" panose="02010600030101010101" pitchFamily="2" charset="-122"/>
              </a:rPr>
              <a:t> the pointer forward or backward </a:t>
            </a:r>
            <a:r>
              <a:rPr kumimoji="1"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one element.</a:t>
            </a:r>
            <a:endParaRPr kumimoji="1" lang="en-US" altLang="zh-CN">
              <a:ea typeface="宋体" panose="02010600030101010101" pitchFamily="2" charset="-122"/>
            </a:endParaRPr>
          </a:p>
          <a:p>
            <a:r>
              <a:rPr kumimoji="1" lang="en-US" altLang="zh-CN">
                <a:ea typeface="宋体" panose="02010600030101010101" pitchFamily="2" charset="-122"/>
              </a:rPr>
              <a:t>The value of the pointer is changed before or after the movement(prefix and suffix)</a:t>
            </a: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81000" y="2971800"/>
            <a:ext cx="4467225" cy="267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int a[5]={1,2,3,4,5};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int *pi = a;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int b = *pi++; // *(pi++)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int c = *++pi;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int d = pi[0]++;//value increment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int e = (*pi)++;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*a++; ?</a:t>
            </a:r>
          </a:p>
        </p:txBody>
      </p:sp>
      <p:sp>
        <p:nvSpPr>
          <p:cNvPr id="6" name="Text Box 17"/>
          <p:cNvSpPr txBox="1">
            <a:spLocks noChangeArrowheads="1"/>
          </p:cNvSpPr>
          <p:nvPr/>
        </p:nvSpPr>
        <p:spPr bwMode="auto">
          <a:xfrm>
            <a:off x="8066088" y="2708275"/>
            <a:ext cx="925512" cy="194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[ 0 ]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[ 1 ]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[ 2 ]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[ 3 ]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a [ 4 ]</a:t>
            </a:r>
          </a:p>
        </p:txBody>
      </p:sp>
      <p:sp>
        <p:nvSpPr>
          <p:cNvPr id="7" name="Rectangle 20"/>
          <p:cNvSpPr>
            <a:spLocks noChangeArrowheads="1"/>
          </p:cNvSpPr>
          <p:nvPr/>
        </p:nvSpPr>
        <p:spPr bwMode="auto">
          <a:xfrm>
            <a:off x="5715000" y="2479675"/>
            <a:ext cx="57467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800">
                <a:solidFill>
                  <a:srgbClr val="CC3300"/>
                </a:solidFill>
                <a:latin typeface="Arial" panose="020B0604020202020204" pitchFamily="34" charset="0"/>
              </a:rPr>
              <a:t>a</a:t>
            </a:r>
          </a:p>
        </p:txBody>
      </p:sp>
      <p:grpSp>
        <p:nvGrpSpPr>
          <p:cNvPr id="8" name="组 7"/>
          <p:cNvGrpSpPr>
            <a:grpSpLocks/>
          </p:cNvGrpSpPr>
          <p:nvPr/>
        </p:nvGrpSpPr>
        <p:grpSpPr bwMode="auto">
          <a:xfrm>
            <a:off x="6540500" y="2438400"/>
            <a:ext cx="1609725" cy="2632075"/>
            <a:chOff x="6615987" y="3311525"/>
            <a:chExt cx="1609725" cy="2632075"/>
          </a:xfrm>
        </p:grpSpPr>
        <p:sp>
          <p:nvSpPr>
            <p:cNvPr id="48154" name="Rectangle 7"/>
            <p:cNvSpPr>
              <a:spLocks noChangeArrowheads="1"/>
            </p:cNvSpPr>
            <p:nvPr/>
          </p:nvSpPr>
          <p:spPr bwMode="auto">
            <a:xfrm>
              <a:off x="6625512" y="3657600"/>
              <a:ext cx="1600200" cy="1936800"/>
            </a:xfrm>
            <a:prstGeom prst="rect">
              <a:avLst/>
            </a:prstGeom>
            <a:solidFill>
              <a:srgbClr val="FFFF99"/>
            </a:solidFill>
            <a:ln w="19050">
              <a:solidFill>
                <a:schemeClr val="bg2"/>
              </a:solidFill>
              <a:miter lim="800000"/>
              <a:headEnd/>
              <a:tailEnd/>
            </a:ln>
          </p:spPr>
          <p:txBody>
            <a:bodyPr lIns="90000" tIns="46800" rIns="90000" bIns="46800" anchor="ctr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400">
                <a:latin typeface="Arial" panose="020B0604020202020204" pitchFamily="34" charset="0"/>
              </a:endParaRPr>
            </a:p>
          </p:txBody>
        </p:sp>
        <p:sp>
          <p:nvSpPr>
            <p:cNvPr id="48155" name="Line 8"/>
            <p:cNvSpPr>
              <a:spLocks noChangeShapeType="1"/>
            </p:cNvSpPr>
            <p:nvPr/>
          </p:nvSpPr>
          <p:spPr bwMode="auto">
            <a:xfrm>
              <a:off x="6615987" y="4059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8156" name="Line 9"/>
            <p:cNvSpPr>
              <a:spLocks noChangeShapeType="1"/>
            </p:cNvSpPr>
            <p:nvPr/>
          </p:nvSpPr>
          <p:spPr bwMode="auto">
            <a:xfrm>
              <a:off x="6615987" y="4440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8157" name="Line 10"/>
            <p:cNvSpPr>
              <a:spLocks noChangeShapeType="1"/>
            </p:cNvSpPr>
            <p:nvPr/>
          </p:nvSpPr>
          <p:spPr bwMode="auto">
            <a:xfrm>
              <a:off x="6615987" y="4821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8158" name="Line 11"/>
            <p:cNvSpPr>
              <a:spLocks noChangeShapeType="1"/>
            </p:cNvSpPr>
            <p:nvPr/>
          </p:nvSpPr>
          <p:spPr bwMode="auto">
            <a:xfrm>
              <a:off x="6615987" y="5202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8159" name="Line 12"/>
            <p:cNvSpPr>
              <a:spLocks noChangeShapeType="1"/>
            </p:cNvSpPr>
            <p:nvPr/>
          </p:nvSpPr>
          <p:spPr bwMode="auto">
            <a:xfrm>
              <a:off x="6615987" y="5583238"/>
              <a:ext cx="1600200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48160" name="Rectangle 18"/>
            <p:cNvSpPr>
              <a:spLocks noChangeArrowheads="1"/>
            </p:cNvSpPr>
            <p:nvPr/>
          </p:nvSpPr>
          <p:spPr bwMode="auto">
            <a:xfrm>
              <a:off x="6628019" y="5583238"/>
              <a:ext cx="1584325" cy="36036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>
                  <a:latin typeface="Arial" panose="020B0604020202020204" pitchFamily="34" charset="0"/>
                </a:rPr>
                <a:t>......</a:t>
              </a:r>
            </a:p>
          </p:txBody>
        </p:sp>
        <p:sp>
          <p:nvSpPr>
            <p:cNvPr id="48161" name="Rectangle 19"/>
            <p:cNvSpPr>
              <a:spLocks noChangeArrowheads="1"/>
            </p:cNvSpPr>
            <p:nvPr/>
          </p:nvSpPr>
          <p:spPr bwMode="auto">
            <a:xfrm>
              <a:off x="6615987" y="3311525"/>
              <a:ext cx="1584325" cy="360363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zh-CN">
                  <a:latin typeface="Arial" panose="020B0604020202020204" pitchFamily="34" charset="0"/>
                </a:rPr>
                <a:t>......</a:t>
              </a:r>
            </a:p>
          </p:txBody>
        </p:sp>
        <p:sp>
          <p:nvSpPr>
            <p:cNvPr id="48162" name="文本框 16"/>
            <p:cNvSpPr txBox="1">
              <a:spLocks noChangeArrowheads="1"/>
            </p:cNvSpPr>
            <p:nvPr/>
          </p:nvSpPr>
          <p:spPr bwMode="auto">
            <a:xfrm>
              <a:off x="7315200" y="3697704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1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8163" name="文本框 17"/>
            <p:cNvSpPr txBox="1">
              <a:spLocks noChangeArrowheads="1"/>
            </p:cNvSpPr>
            <p:nvPr/>
          </p:nvSpPr>
          <p:spPr bwMode="auto">
            <a:xfrm>
              <a:off x="7315200" y="40386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2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8164" name="文本框 18"/>
            <p:cNvSpPr txBox="1">
              <a:spLocks noChangeArrowheads="1"/>
            </p:cNvSpPr>
            <p:nvPr/>
          </p:nvSpPr>
          <p:spPr bwMode="auto">
            <a:xfrm>
              <a:off x="7315200" y="44196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3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8165" name="文本框 19"/>
            <p:cNvSpPr txBox="1">
              <a:spLocks noChangeArrowheads="1"/>
            </p:cNvSpPr>
            <p:nvPr/>
          </p:nvSpPr>
          <p:spPr bwMode="auto">
            <a:xfrm>
              <a:off x="7315200" y="48006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4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8166" name="文本框 20"/>
            <p:cNvSpPr txBox="1">
              <a:spLocks noChangeArrowheads="1"/>
            </p:cNvSpPr>
            <p:nvPr/>
          </p:nvSpPr>
          <p:spPr bwMode="auto">
            <a:xfrm>
              <a:off x="7315200" y="5257800"/>
              <a:ext cx="30008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5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</p:grpSp>
      <p:grpSp>
        <p:nvGrpSpPr>
          <p:cNvPr id="22" name="组 21"/>
          <p:cNvGrpSpPr>
            <a:grpSpLocks/>
          </p:cNvGrpSpPr>
          <p:nvPr/>
        </p:nvGrpSpPr>
        <p:grpSpPr bwMode="auto">
          <a:xfrm>
            <a:off x="5329238" y="2784475"/>
            <a:ext cx="1300162" cy="1905000"/>
            <a:chOff x="5405319" y="3657600"/>
            <a:chExt cx="1300281" cy="1905000"/>
          </a:xfrm>
        </p:grpSpPr>
        <p:sp>
          <p:nvSpPr>
            <p:cNvPr id="48149" name="文本框 22"/>
            <p:cNvSpPr txBox="1">
              <a:spLocks noChangeArrowheads="1"/>
            </p:cNvSpPr>
            <p:nvPr/>
          </p:nvSpPr>
          <p:spPr bwMode="auto">
            <a:xfrm>
              <a:off x="5456603" y="3657600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0x0012F78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8150" name="文本框 23"/>
            <p:cNvSpPr txBox="1">
              <a:spLocks noChangeArrowheads="1"/>
            </p:cNvSpPr>
            <p:nvPr/>
          </p:nvSpPr>
          <p:spPr bwMode="auto">
            <a:xfrm>
              <a:off x="5405319" y="4050268"/>
              <a:ext cx="130028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0x0012F7C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8151" name="文本框 24"/>
            <p:cNvSpPr txBox="1">
              <a:spLocks noChangeArrowheads="1"/>
            </p:cNvSpPr>
            <p:nvPr/>
          </p:nvSpPr>
          <p:spPr bwMode="auto">
            <a:xfrm>
              <a:off x="5456603" y="4431268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0x0012F80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8152" name="文本框 25"/>
            <p:cNvSpPr txBox="1">
              <a:spLocks noChangeArrowheads="1"/>
            </p:cNvSpPr>
            <p:nvPr/>
          </p:nvSpPr>
          <p:spPr bwMode="auto">
            <a:xfrm>
              <a:off x="5456603" y="4812268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0x0012F84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  <p:sp>
          <p:nvSpPr>
            <p:cNvPr id="48153" name="文本框 26"/>
            <p:cNvSpPr txBox="1">
              <a:spLocks noChangeArrowheads="1"/>
            </p:cNvSpPr>
            <p:nvPr/>
          </p:nvSpPr>
          <p:spPr bwMode="auto">
            <a:xfrm>
              <a:off x="5410200" y="5193268"/>
              <a:ext cx="12489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Wingdings" panose="05000000000000000000" pitchFamily="2" charset="2"/>
                <a:buChar char="Ø"/>
                <a:defRPr sz="2400" b="1">
                  <a:solidFill>
                    <a:srgbClr val="0033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Font typeface="Wingdings" panose="05000000000000000000" pitchFamily="2" charset="2"/>
                <a:buChar char="Ø"/>
                <a:defRPr sz="2000"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003366"/>
                </a:buClr>
                <a:buFont typeface="Wingdings" panose="05000000000000000000" pitchFamily="2" charset="2"/>
                <a:buChar char="Ø"/>
                <a:defRPr b="1">
                  <a:solidFill>
                    <a:srgbClr val="003366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楷体" panose="02010609060101010101" pitchFamily="49" charset="-122"/>
                  <a:cs typeface="楷体" panose="02010609060101010101" pitchFamily="49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kumimoji="1" lang="en-US" altLang="zh-CN" sz="1800"/>
                <a:t>0x0012F88</a:t>
              </a:r>
              <a:endParaRPr kumimoji="1" lang="zh-CN" altLang="en-US" sz="1800">
                <a:ea typeface="楷体" panose="02010609060101010101" pitchFamily="49" charset="-122"/>
              </a:endParaRPr>
            </a:p>
          </p:txBody>
        </p:sp>
      </p:grpSp>
      <p:sp>
        <p:nvSpPr>
          <p:cNvPr id="28" name="Rectangle 7"/>
          <p:cNvSpPr>
            <a:spLocks noChangeArrowheads="1"/>
          </p:cNvSpPr>
          <p:nvPr/>
        </p:nvSpPr>
        <p:spPr bwMode="auto">
          <a:xfrm>
            <a:off x="6553200" y="5146675"/>
            <a:ext cx="1600200" cy="388938"/>
          </a:xfrm>
          <a:prstGeom prst="rect">
            <a:avLst/>
          </a:prstGeom>
          <a:solidFill>
            <a:srgbClr val="FFFF99"/>
          </a:solidFill>
          <a:ln w="19050">
            <a:solidFill>
              <a:schemeClr val="bg2"/>
            </a:solidFill>
            <a:miter lim="800000"/>
            <a:headEnd/>
            <a:tailEnd/>
          </a:ln>
        </p:spPr>
        <p:txBody>
          <a:bodyPr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29" name="文本框 28"/>
          <p:cNvSpPr txBox="1">
            <a:spLocks noChangeArrowheads="1"/>
          </p:cNvSpPr>
          <p:nvPr/>
        </p:nvSpPr>
        <p:spPr bwMode="auto">
          <a:xfrm>
            <a:off x="6751638" y="5146675"/>
            <a:ext cx="12493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1800"/>
              <a:t>0x0012F78</a:t>
            </a:r>
            <a:endParaRPr kumimoji="1" lang="zh-CN" altLang="en-US" sz="1800">
              <a:ea typeface="楷体" panose="02010609060101010101" pitchFamily="49" charset="-122"/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5334000" y="5146675"/>
            <a:ext cx="12493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1800"/>
              <a:t>0x0012F74</a:t>
            </a:r>
            <a:endParaRPr kumimoji="1" lang="zh-CN" altLang="en-US" sz="1800">
              <a:ea typeface="楷体" panose="02010609060101010101" pitchFamily="49" charset="-122"/>
            </a:endParaRPr>
          </a:p>
        </p:txBody>
      </p:sp>
      <p:sp>
        <p:nvSpPr>
          <p:cNvPr id="31" name="Text Box 17"/>
          <p:cNvSpPr txBox="1">
            <a:spLocks noChangeArrowheads="1"/>
          </p:cNvSpPr>
          <p:nvPr/>
        </p:nvSpPr>
        <p:spPr bwMode="auto">
          <a:xfrm>
            <a:off x="8153400" y="5064125"/>
            <a:ext cx="438150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1" lang="en-US" altLang="zh-CN">
                <a:solidFill>
                  <a:schemeClr val="tx1"/>
                </a:solidFill>
              </a:rPr>
              <a:t>pi</a:t>
            </a:r>
          </a:p>
        </p:txBody>
      </p:sp>
      <p:sp>
        <p:nvSpPr>
          <p:cNvPr id="32" name="AutoShape 24"/>
          <p:cNvSpPr>
            <a:spLocks noChangeArrowheads="1"/>
          </p:cNvSpPr>
          <p:nvPr/>
        </p:nvSpPr>
        <p:spPr bwMode="auto">
          <a:xfrm>
            <a:off x="4495800" y="2908300"/>
            <a:ext cx="647700" cy="215900"/>
          </a:xfrm>
          <a:prstGeom prst="rightArrow">
            <a:avLst>
              <a:gd name="adj1" fmla="val 50000"/>
              <a:gd name="adj2" fmla="val 750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33" name="AutoShape 24"/>
          <p:cNvSpPr>
            <a:spLocks noChangeArrowheads="1"/>
          </p:cNvSpPr>
          <p:nvPr/>
        </p:nvSpPr>
        <p:spPr bwMode="auto">
          <a:xfrm>
            <a:off x="4495800" y="3276600"/>
            <a:ext cx="647700" cy="215900"/>
          </a:xfrm>
          <a:prstGeom prst="rightArrow">
            <a:avLst>
              <a:gd name="adj1" fmla="val 50000"/>
              <a:gd name="adj2" fmla="val 75000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34" name="椭圆 33"/>
          <p:cNvSpPr>
            <a:spLocks noChangeArrowheads="1"/>
          </p:cNvSpPr>
          <p:nvPr/>
        </p:nvSpPr>
        <p:spPr bwMode="auto">
          <a:xfrm>
            <a:off x="7239000" y="2855913"/>
            <a:ext cx="304800" cy="304800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6705600" y="5145088"/>
            <a:ext cx="1300163" cy="369887"/>
          </a:xfrm>
          <a:prstGeom prst="rect">
            <a:avLst/>
          </a:prstGeom>
          <a:solidFill>
            <a:srgbClr val="DDDD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1800"/>
              <a:t>0x0012F7C</a:t>
            </a:r>
            <a:endParaRPr kumimoji="1" lang="zh-CN" altLang="en-US" sz="1800">
              <a:ea typeface="楷体" panose="02010609060101010101" pitchFamily="49" charset="-122"/>
            </a:endParaRPr>
          </a:p>
        </p:txBody>
      </p:sp>
      <p:sp>
        <p:nvSpPr>
          <p:cNvPr id="35" name="文本框 34"/>
          <p:cNvSpPr txBox="1">
            <a:spLocks noChangeArrowheads="1"/>
          </p:cNvSpPr>
          <p:nvPr/>
        </p:nvSpPr>
        <p:spPr bwMode="auto">
          <a:xfrm>
            <a:off x="6705600" y="5159375"/>
            <a:ext cx="1249363" cy="368300"/>
          </a:xfrm>
          <a:prstGeom prst="rect">
            <a:avLst/>
          </a:prstGeom>
          <a:solidFill>
            <a:srgbClr val="DDDD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1800"/>
              <a:t>0x0012F80</a:t>
            </a:r>
            <a:endParaRPr kumimoji="1" lang="zh-CN" altLang="en-US" sz="1800">
              <a:ea typeface="楷体" panose="02010609060101010101" pitchFamily="49" charset="-122"/>
            </a:endParaRPr>
          </a:p>
        </p:txBody>
      </p:sp>
      <p:sp>
        <p:nvSpPr>
          <p:cNvPr id="37" name="文本框 36"/>
          <p:cNvSpPr txBox="1">
            <a:spLocks noChangeArrowheads="1"/>
          </p:cNvSpPr>
          <p:nvPr/>
        </p:nvSpPr>
        <p:spPr bwMode="auto">
          <a:xfrm>
            <a:off x="7239000" y="3581400"/>
            <a:ext cx="300038" cy="369888"/>
          </a:xfrm>
          <a:prstGeom prst="rect">
            <a:avLst/>
          </a:prstGeom>
          <a:solidFill>
            <a:srgbClr val="DDDD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1800"/>
              <a:t>4</a:t>
            </a:r>
            <a:endParaRPr kumimoji="1" lang="zh-CN" altLang="en-US" sz="1800">
              <a:ea typeface="楷体" panose="02010609060101010101" pitchFamily="49" charset="-122"/>
            </a:endParaRPr>
          </a:p>
        </p:txBody>
      </p:sp>
      <p:sp>
        <p:nvSpPr>
          <p:cNvPr id="38" name="文本框 37"/>
          <p:cNvSpPr txBox="1">
            <a:spLocks noChangeArrowheads="1"/>
          </p:cNvSpPr>
          <p:nvPr/>
        </p:nvSpPr>
        <p:spPr bwMode="auto">
          <a:xfrm>
            <a:off x="7239000" y="3581400"/>
            <a:ext cx="300038" cy="369888"/>
          </a:xfrm>
          <a:prstGeom prst="rect">
            <a:avLst/>
          </a:prstGeom>
          <a:solidFill>
            <a:srgbClr val="DDDD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1800"/>
              <a:t>5</a:t>
            </a:r>
            <a:endParaRPr kumimoji="1" lang="zh-CN" altLang="en-US" sz="1800">
              <a:ea typeface="楷体" panose="02010609060101010101" pitchFamily="49" charset="-122"/>
            </a:endParaRPr>
          </a:p>
        </p:txBody>
      </p:sp>
      <p:sp>
        <p:nvSpPr>
          <p:cNvPr id="36" name="椭圆 35"/>
          <p:cNvSpPr>
            <a:spLocks noChangeArrowheads="1"/>
          </p:cNvSpPr>
          <p:nvPr/>
        </p:nvSpPr>
        <p:spPr bwMode="auto">
          <a:xfrm>
            <a:off x="7239000" y="3608388"/>
            <a:ext cx="304800" cy="304800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81481E-6 L -0.00208 0.04908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24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09 -0.00463 L -0.00417 0.04629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2546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6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28" grpId="0" animBg="1"/>
      <p:bldP spid="29" grpId="0"/>
      <p:bldP spid="30" grpId="0"/>
      <p:bldP spid="31" grpId="0"/>
      <p:bldP spid="32" grpId="0" animBg="1"/>
      <p:bldP spid="32" grpId="1" animBg="1"/>
      <p:bldP spid="32" grpId="2" animBg="1"/>
      <p:bldP spid="33" grpId="0" animBg="1"/>
      <p:bldP spid="33" grpId="1" animBg="1"/>
      <p:bldP spid="34" grpId="0" animBg="1"/>
      <p:bldP spid="4" grpId="0" animBg="1"/>
      <p:bldP spid="35" grpId="0" animBg="1"/>
      <p:bldP spid="37" grpId="0" animBg="1"/>
      <p:bldP spid="38" grpId="0" animBg="1"/>
      <p:bldP spid="3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3"/>
          <p:cNvSpPr>
            <a:spLocks noChangeArrowheads="1"/>
          </p:cNvSpPr>
          <p:nvPr/>
        </p:nvSpPr>
        <p:spPr bwMode="gray">
          <a:xfrm>
            <a:off x="755650" y="471488"/>
            <a:ext cx="8532813" cy="208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x-none" altLang="zh-CN" dirty="0" smtClean="0">
                <a:solidFill>
                  <a:srgbClr val="0000FF"/>
                </a:solidFill>
              </a:rPr>
              <a:t> </a:t>
            </a:r>
            <a:endParaRPr lang="en-US" altLang="zh-CN" sz="2400" dirty="0"/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#include &lt;</a:t>
            </a:r>
            <a:r>
              <a:rPr lang="en-US" altLang="zh-CN" sz="2400" dirty="0" err="1"/>
              <a:t>stdio.h</a:t>
            </a:r>
            <a:r>
              <a:rPr lang="en-US" altLang="zh-CN" sz="2400" dirty="0"/>
              <a:t>&gt;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 err="1"/>
              <a:t>int</a:t>
            </a:r>
            <a:r>
              <a:rPr lang="en-US" altLang="zh-CN" sz="2400" dirty="0"/>
              <a:t> main( )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{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</a:t>
            </a:r>
            <a:r>
              <a:rPr lang="en-US" altLang="zh-CN" sz="2400" dirty="0" err="1"/>
              <a:t>int</a:t>
            </a:r>
            <a:r>
              <a:rPr lang="en-US" altLang="zh-CN" sz="2400" dirty="0"/>
              <a:t> </a:t>
            </a:r>
            <a:r>
              <a:rPr lang="en-US" altLang="zh-CN" sz="2400" dirty="0" err="1"/>
              <a:t>iArr</a:t>
            </a:r>
            <a:r>
              <a:rPr lang="en-US" altLang="zh-CN" sz="2400" dirty="0"/>
              <a:t>[5],</a:t>
            </a:r>
            <a:r>
              <a:rPr lang="en-US" altLang="zh-CN" sz="2400" dirty="0" err="1"/>
              <a:t>i</a:t>
            </a:r>
            <a:r>
              <a:rPr lang="en-US" altLang="zh-CN" sz="2400" dirty="0"/>
              <a:t>;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0000FF"/>
                </a:solidFill>
              </a:rPr>
              <a:t> </a:t>
            </a:r>
            <a:r>
              <a:rPr lang="en-US" altLang="zh-CN" sz="2400" dirty="0" err="1">
                <a:solidFill>
                  <a:srgbClr val="0000FF"/>
                </a:solidFill>
              </a:rPr>
              <a:t>int</a:t>
            </a:r>
            <a:r>
              <a:rPr lang="en-US" altLang="zh-CN" sz="2400" dirty="0">
                <a:solidFill>
                  <a:srgbClr val="0000FF"/>
                </a:solidFill>
              </a:rPr>
              <a:t> *pi=</a:t>
            </a:r>
            <a:r>
              <a:rPr lang="en-US" altLang="zh-CN" sz="2400" dirty="0" err="1">
                <a:solidFill>
                  <a:srgbClr val="0000FF"/>
                </a:solidFill>
              </a:rPr>
              <a:t>iArr</a:t>
            </a:r>
            <a:r>
              <a:rPr lang="en-US" altLang="zh-CN" sz="2400" dirty="0">
                <a:solidFill>
                  <a:srgbClr val="0000FF"/>
                </a:solidFill>
              </a:rPr>
              <a:t>;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for(</a:t>
            </a:r>
            <a:r>
              <a:rPr lang="en-US" altLang="zh-CN" sz="2400" dirty="0" err="1"/>
              <a:t>i</a:t>
            </a:r>
            <a:r>
              <a:rPr lang="en-US" altLang="zh-CN" sz="2400" dirty="0"/>
              <a:t>=0;i&lt;5;i++)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  </a:t>
            </a:r>
            <a:r>
              <a:rPr lang="en-US" altLang="zh-CN" sz="2400" dirty="0">
                <a:solidFill>
                  <a:srgbClr val="CC0000"/>
                </a:solidFill>
              </a:rPr>
              <a:t>*(</a:t>
            </a:r>
            <a:r>
              <a:rPr lang="en-US" altLang="zh-CN" sz="2400" dirty="0" err="1">
                <a:solidFill>
                  <a:srgbClr val="CC0000"/>
                </a:solidFill>
              </a:rPr>
              <a:t>pi+i</a:t>
            </a:r>
            <a:r>
              <a:rPr lang="en-US" altLang="zh-CN" sz="2400" dirty="0">
                <a:solidFill>
                  <a:srgbClr val="CC0000"/>
                </a:solidFill>
              </a:rPr>
              <a:t>)=i1;</a:t>
            </a:r>
            <a:r>
              <a:rPr lang="en-US" altLang="zh-CN" sz="2400" dirty="0"/>
              <a:t>                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for(</a:t>
            </a:r>
            <a:r>
              <a:rPr lang="en-US" altLang="zh-CN" sz="2400" dirty="0" err="1"/>
              <a:t>i</a:t>
            </a:r>
            <a:r>
              <a:rPr lang="en-US" altLang="zh-CN" sz="2400" dirty="0"/>
              <a:t>=0;i&lt;5;i++)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  </a:t>
            </a:r>
            <a:r>
              <a:rPr lang="en-US" altLang="zh-CN" sz="2400" dirty="0" err="1"/>
              <a:t>printf</a:t>
            </a:r>
            <a:r>
              <a:rPr lang="en-US" altLang="zh-CN" sz="2400" dirty="0"/>
              <a:t>("</a:t>
            </a:r>
            <a:r>
              <a:rPr lang="en-US" altLang="zh-CN" sz="2400" dirty="0" err="1"/>
              <a:t>iArr</a:t>
            </a:r>
            <a:r>
              <a:rPr lang="en-US" altLang="zh-CN" sz="2400" dirty="0"/>
              <a:t>[%d]=%d\n",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 , </a:t>
            </a:r>
            <a:r>
              <a:rPr lang="en-US" altLang="zh-CN" sz="2400" dirty="0">
                <a:solidFill>
                  <a:srgbClr val="CC0000"/>
                </a:solidFill>
              </a:rPr>
              <a:t>*(</a:t>
            </a:r>
            <a:r>
              <a:rPr lang="en-US" altLang="zh-CN" sz="2400" dirty="0" err="1">
                <a:solidFill>
                  <a:srgbClr val="CC0000"/>
                </a:solidFill>
              </a:rPr>
              <a:t>iArr+i</a:t>
            </a:r>
            <a:r>
              <a:rPr lang="en-US" altLang="zh-CN" sz="2400" dirty="0">
                <a:solidFill>
                  <a:srgbClr val="CC0000"/>
                </a:solidFill>
              </a:rPr>
              <a:t>)</a:t>
            </a:r>
            <a:r>
              <a:rPr lang="en-US" altLang="zh-CN" sz="2400" dirty="0"/>
              <a:t> );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return 0;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}</a:t>
            </a:r>
          </a:p>
        </p:txBody>
      </p:sp>
      <p:sp>
        <p:nvSpPr>
          <p:cNvPr id="53251" name="Rectangle 4"/>
          <p:cNvSpPr>
            <a:spLocks noChangeArrowheads="1"/>
          </p:cNvSpPr>
          <p:nvPr/>
        </p:nvSpPr>
        <p:spPr bwMode="auto">
          <a:xfrm>
            <a:off x="0" y="30003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3252" name="Rectangle 5"/>
          <p:cNvSpPr>
            <a:spLocks noChangeArrowheads="1"/>
          </p:cNvSpPr>
          <p:nvPr/>
        </p:nvSpPr>
        <p:spPr bwMode="auto">
          <a:xfrm>
            <a:off x="0" y="30003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3253" name="Rectangle 6"/>
          <p:cNvSpPr>
            <a:spLocks noChangeArrowheads="1"/>
          </p:cNvSpPr>
          <p:nvPr/>
        </p:nvSpPr>
        <p:spPr bwMode="auto">
          <a:xfrm>
            <a:off x="0" y="27146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35272" name="Rectangle 8"/>
          <p:cNvSpPr>
            <a:spLocks noChangeArrowheads="1"/>
          </p:cNvSpPr>
          <p:nvPr/>
        </p:nvSpPr>
        <p:spPr bwMode="auto">
          <a:xfrm>
            <a:off x="4572000" y="3357563"/>
            <a:ext cx="3313113" cy="461665"/>
          </a:xfrm>
          <a:prstGeom prst="rect">
            <a:avLst/>
          </a:prstGeom>
          <a:solidFill>
            <a:srgbClr val="FFFFCC"/>
          </a:solidFill>
          <a:ln w="9525">
            <a:solidFill>
              <a:srgbClr val="FFC000"/>
            </a:solidFill>
            <a:miter lim="800000"/>
            <a:headEnd/>
            <a:tailEnd/>
          </a:ln>
          <a:effectLst>
            <a:outerShdw blurRad="63500" dist="107763" dir="13500000" algn="ctr" rotWithShape="0">
              <a:schemeClr val="bg2">
                <a:alpha val="50000"/>
              </a:schemeClr>
            </a:outerShdw>
          </a:effectLst>
        </p:spPr>
        <p:txBody>
          <a:bodyPr>
            <a:spAutoFit/>
          </a:bodyPr>
          <a:lstStyle/>
          <a:p>
            <a:pPr algn="ctr">
              <a:defRPr/>
            </a:pPr>
            <a:r>
              <a:rPr lang="en-US" altLang="zh-CN" sz="2400" dirty="0"/>
              <a:t> pi[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 ]《</a:t>
            </a:r>
            <a:r>
              <a:rPr lang="zh-CN" altLang="en-US" sz="2400" dirty="0"/>
              <a:t>－</a:t>
            </a:r>
            <a:r>
              <a:rPr lang="en-US" altLang="zh-CN" sz="2400" dirty="0"/>
              <a:t>》 </a:t>
            </a:r>
            <a:r>
              <a:rPr lang="en-US" altLang="zh-CN" sz="2400" dirty="0" err="1"/>
              <a:t>iArr</a:t>
            </a:r>
            <a:r>
              <a:rPr lang="en-US" altLang="zh-CN" sz="2400" dirty="0"/>
              <a:t>[</a:t>
            </a:r>
            <a:r>
              <a:rPr lang="en-US" altLang="zh-CN" sz="2400" dirty="0" err="1"/>
              <a:t>i</a:t>
            </a:r>
            <a:r>
              <a:rPr lang="en-US" altLang="zh-CN" sz="2400" dirty="0"/>
              <a:t>] </a:t>
            </a:r>
          </a:p>
        </p:txBody>
      </p:sp>
      <p:sp>
        <p:nvSpPr>
          <p:cNvPr id="76806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6011863" y="6497638"/>
            <a:ext cx="2952750" cy="3603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r>
              <a:rPr lang="en-US" altLang="zh-CN" sz="1200" b="0"/>
              <a:t>C程序设计快速进阶大学教程</a:t>
            </a:r>
          </a:p>
        </p:txBody>
      </p:sp>
      <p:sp>
        <p:nvSpPr>
          <p:cNvPr id="76807" name="日期占位符 4"/>
          <p:cNvSpPr txBox="1">
            <a:spLocks/>
          </p:cNvSpPr>
          <p:nvPr/>
        </p:nvSpPr>
        <p:spPr bwMode="auto">
          <a:xfrm>
            <a:off x="900113" y="6473825"/>
            <a:ext cx="1295400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pPr algn="ctr"/>
            <a:fld id="{AFC02BD6-D717-334A-A46C-8B4930795F25}" type="datetime1">
              <a:rPr lang="zh-CN" altLang="en-US" sz="1400" b="0"/>
              <a:pPr algn="ctr"/>
              <a:t>2019/11/14</a:t>
            </a:fld>
            <a:endParaRPr lang="en-US" altLang="zh-CN" sz="1400" b="0"/>
          </a:p>
        </p:txBody>
      </p:sp>
      <p:sp>
        <p:nvSpPr>
          <p:cNvPr id="76808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3132138" y="6481763"/>
            <a:ext cx="2133600" cy="3762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3B631FFC-A106-7D48-84E7-6122F9010659}" type="slidenum">
              <a:rPr lang="en-US" altLang="zh-CN" sz="1400" b="0"/>
              <a:pPr/>
              <a:t>44</a:t>
            </a:fld>
            <a:endParaRPr lang="en-US" altLang="zh-CN" sz="1400" b="0"/>
          </a:p>
        </p:txBody>
      </p:sp>
      <p:sp>
        <p:nvSpPr>
          <p:cNvPr id="10" name="标题 1"/>
          <p:cNvSpPr txBox="1">
            <a:spLocks/>
          </p:cNvSpPr>
          <p:nvPr/>
        </p:nvSpPr>
        <p:spPr>
          <a:xfrm>
            <a:off x="228600" y="76200"/>
            <a:ext cx="8001000" cy="6858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dirty="0"/>
              <a:t>Exercise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555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35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527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3"/>
          <p:cNvSpPr>
            <a:spLocks noChangeArrowheads="1"/>
          </p:cNvSpPr>
          <p:nvPr/>
        </p:nvSpPr>
        <p:spPr bwMode="gray">
          <a:xfrm>
            <a:off x="755650" y="620713"/>
            <a:ext cx="8532813" cy="208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endParaRPr lang="en-US" altLang="zh-CN" sz="2400" dirty="0"/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 err="1">
                <a:solidFill>
                  <a:srgbClr val="0000FF"/>
                </a:solidFill>
              </a:rPr>
              <a:t>int</a:t>
            </a:r>
            <a:r>
              <a:rPr lang="en-US" altLang="zh-CN" sz="2400" dirty="0">
                <a:solidFill>
                  <a:srgbClr val="0000FF"/>
                </a:solidFill>
              </a:rPr>
              <a:t> </a:t>
            </a:r>
            <a:r>
              <a:rPr lang="en-US" altLang="zh-CN" sz="2400" dirty="0" err="1">
                <a:solidFill>
                  <a:srgbClr val="0000FF"/>
                </a:solidFill>
              </a:rPr>
              <a:t>iArr</a:t>
            </a:r>
            <a:r>
              <a:rPr lang="en-US" altLang="zh-CN" sz="2400" dirty="0">
                <a:solidFill>
                  <a:srgbClr val="0000FF"/>
                </a:solidFill>
              </a:rPr>
              <a:t>[5], i1, *pi=</a:t>
            </a:r>
            <a:r>
              <a:rPr lang="en-US" altLang="zh-CN" sz="2400" dirty="0" err="1">
                <a:solidFill>
                  <a:srgbClr val="0000FF"/>
                </a:solidFill>
              </a:rPr>
              <a:t>iArr</a:t>
            </a:r>
            <a:r>
              <a:rPr lang="en-US" altLang="zh-CN" sz="2400" dirty="0">
                <a:solidFill>
                  <a:srgbClr val="0000FF"/>
                </a:solidFill>
              </a:rPr>
              <a:t>;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for(i1=0;i1&lt;5;i1++)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{	  </a:t>
            </a:r>
            <a:r>
              <a:rPr lang="en-US" altLang="zh-CN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CC0000"/>
                </a:solidFill>
              </a:rPr>
              <a:t>*pi = i1;	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>
                <a:solidFill>
                  <a:srgbClr val="CC0000"/>
                </a:solidFill>
              </a:rPr>
              <a:t>         pi++; 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 }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>
                <a:solidFill>
                  <a:srgbClr val="0000FF"/>
                </a:solidFill>
              </a:rPr>
              <a:t>   </a:t>
            </a:r>
            <a:r>
              <a:rPr lang="en-US" altLang="zh-CN" sz="2400" dirty="0">
                <a:solidFill>
                  <a:srgbClr val="FF0000"/>
                </a:solidFill>
              </a:rPr>
              <a:t>pi = </a:t>
            </a:r>
            <a:r>
              <a:rPr lang="en-US" altLang="zh-CN" sz="2400" dirty="0" err="1">
                <a:solidFill>
                  <a:srgbClr val="FF0000"/>
                </a:solidFill>
              </a:rPr>
              <a:t>iArr</a:t>
            </a:r>
            <a:r>
              <a:rPr lang="en-US" altLang="zh-CN" sz="2400" dirty="0">
                <a:solidFill>
                  <a:srgbClr val="FF0000"/>
                </a:solidFill>
              </a:rPr>
              <a:t>;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for(i1=0;i1&lt;5;i1++)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   </a:t>
            </a:r>
            <a:r>
              <a:rPr lang="en-US" altLang="zh-CN" sz="2400" dirty="0" err="1"/>
              <a:t>printf</a:t>
            </a:r>
            <a:r>
              <a:rPr lang="en-US" altLang="zh-CN" sz="2400" dirty="0"/>
              <a:t>("</a:t>
            </a:r>
            <a:r>
              <a:rPr lang="en-US" altLang="zh-CN" sz="2400" dirty="0" err="1"/>
              <a:t>iArr</a:t>
            </a:r>
            <a:r>
              <a:rPr lang="en-US" altLang="zh-CN" sz="2400" dirty="0"/>
              <a:t>[%d]=%d\n", i1, </a:t>
            </a:r>
            <a:r>
              <a:rPr lang="en-US" altLang="zh-CN" sz="2400" dirty="0">
                <a:solidFill>
                  <a:srgbClr val="CC0000"/>
                </a:solidFill>
              </a:rPr>
              <a:t>*(pi++) </a:t>
            </a:r>
            <a:r>
              <a:rPr lang="en-US" altLang="zh-CN" sz="2400" dirty="0"/>
              <a:t>);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</a:t>
            </a:r>
          </a:p>
        </p:txBody>
      </p:sp>
      <p:sp>
        <p:nvSpPr>
          <p:cNvPr id="54275" name="Rectangle 4"/>
          <p:cNvSpPr>
            <a:spLocks noChangeArrowheads="1"/>
          </p:cNvSpPr>
          <p:nvPr/>
        </p:nvSpPr>
        <p:spPr bwMode="auto">
          <a:xfrm>
            <a:off x="0" y="30003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4276" name="Rectangle 5"/>
          <p:cNvSpPr>
            <a:spLocks noChangeArrowheads="1"/>
          </p:cNvSpPr>
          <p:nvPr/>
        </p:nvSpPr>
        <p:spPr bwMode="auto">
          <a:xfrm>
            <a:off x="0" y="30003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4277" name="Rectangle 6"/>
          <p:cNvSpPr>
            <a:spLocks noChangeArrowheads="1"/>
          </p:cNvSpPr>
          <p:nvPr/>
        </p:nvSpPr>
        <p:spPr bwMode="auto">
          <a:xfrm>
            <a:off x="0" y="27146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7829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6011863" y="6497638"/>
            <a:ext cx="2952750" cy="3603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r>
              <a:rPr lang="en-US" altLang="zh-CN" sz="1200" b="0"/>
              <a:t>C程序设计快速进阶大学教程</a:t>
            </a:r>
          </a:p>
        </p:txBody>
      </p:sp>
      <p:sp>
        <p:nvSpPr>
          <p:cNvPr id="77830" name="日期占位符 4"/>
          <p:cNvSpPr txBox="1">
            <a:spLocks/>
          </p:cNvSpPr>
          <p:nvPr/>
        </p:nvSpPr>
        <p:spPr bwMode="auto">
          <a:xfrm>
            <a:off x="900113" y="6473825"/>
            <a:ext cx="1295400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pPr algn="ctr"/>
            <a:fld id="{044DEC5E-2CE8-4348-BF0F-6368EE1B8707}" type="datetime1">
              <a:rPr lang="zh-CN" altLang="en-US" sz="1400" b="0"/>
              <a:pPr algn="ctr"/>
              <a:t>2019/11/14</a:t>
            </a:fld>
            <a:endParaRPr lang="en-US" altLang="zh-CN" sz="1400" b="0"/>
          </a:p>
        </p:txBody>
      </p:sp>
      <p:sp>
        <p:nvSpPr>
          <p:cNvPr id="77831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3132138" y="6481763"/>
            <a:ext cx="2133600" cy="3762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8209AC52-5AEA-684F-AABB-5FF26842E9FC}" type="slidenum">
              <a:rPr lang="en-US" altLang="zh-CN" sz="1400" b="0"/>
              <a:pPr/>
              <a:t>45</a:t>
            </a:fld>
            <a:endParaRPr lang="en-US" altLang="zh-CN" sz="1400" b="0"/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1547813" y="3356992"/>
            <a:ext cx="3384550" cy="2889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zh-CN" altLang="en-US" sz="1800">
              <a:latin typeface="Arial" charset="0"/>
            </a:endParaRPr>
          </a:p>
        </p:txBody>
      </p:sp>
      <p:grpSp>
        <p:nvGrpSpPr>
          <p:cNvPr id="10" name="组合 6"/>
          <p:cNvGrpSpPr>
            <a:grpSpLocks/>
          </p:cNvGrpSpPr>
          <p:nvPr/>
        </p:nvGrpSpPr>
        <p:grpSpPr bwMode="auto">
          <a:xfrm>
            <a:off x="3203848" y="4869160"/>
            <a:ext cx="2749550" cy="1079500"/>
            <a:chOff x="5724128" y="2636912"/>
            <a:chExt cx="2749649" cy="1080121"/>
          </a:xfrm>
        </p:grpSpPr>
        <p:sp>
          <p:nvSpPr>
            <p:cNvPr id="11" name="椭圆形标注 10"/>
            <p:cNvSpPr>
              <a:spLocks noChangeArrowheads="1"/>
            </p:cNvSpPr>
            <p:nvPr/>
          </p:nvSpPr>
          <p:spPr bwMode="auto">
            <a:xfrm>
              <a:off x="5724128" y="2636912"/>
              <a:ext cx="2592481" cy="1080121"/>
            </a:xfrm>
            <a:prstGeom prst="wedgeEllipseCallout">
              <a:avLst>
                <a:gd name="adj1" fmla="val -62655"/>
                <a:gd name="adj2" fmla="val -79824"/>
              </a:avLst>
            </a:prstGeom>
            <a:solidFill>
              <a:schemeClr val="accent1"/>
            </a:solidFill>
            <a:ln w="38100">
              <a:solidFill>
                <a:schemeClr val="bg1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/>
            <a:lstStyle/>
            <a:p>
              <a:pPr eaLnBrk="0" hangingPunct="0">
                <a:defRPr/>
              </a:pPr>
              <a:r>
                <a:rPr lang="en-US" altLang="zh-CN" sz="2400" dirty="0" smtClean="0">
                  <a:latin typeface="Arial" charset="0"/>
                </a:rPr>
                <a:t>Logic error</a:t>
              </a:r>
              <a:r>
                <a:rPr lang="zh-CN" altLang="en-US" sz="2400" dirty="0" smtClean="0">
                  <a:latin typeface="Arial" charset="0"/>
                </a:rPr>
                <a:t>？</a:t>
              </a:r>
              <a:endParaRPr lang="zh-CN" altLang="en-US" sz="2400" dirty="0">
                <a:latin typeface="Arial" charset="0"/>
              </a:endParaRPr>
            </a:p>
          </p:txBody>
        </p:sp>
        <p:pic>
          <p:nvPicPr>
            <p:cNvPr id="77852" name="Picture 5" descr="http://www.ccmedu.com/blog/group.asp?gid=16">
              <a:hlinkClick r:id="rId2"/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40352" y="2714625"/>
              <a:ext cx="733425" cy="895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" name="AutoShape 27"/>
          <p:cNvSpPr>
            <a:spLocks noChangeArrowheads="1"/>
          </p:cNvSpPr>
          <p:nvPr/>
        </p:nvSpPr>
        <p:spPr bwMode="auto">
          <a:xfrm>
            <a:off x="7677150" y="2274888"/>
            <a:ext cx="1084263" cy="331787"/>
          </a:xfrm>
          <a:prstGeom prst="flowChartProcess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zh-CN" sz="2000"/>
              <a:t>2</a:t>
            </a:r>
          </a:p>
        </p:txBody>
      </p:sp>
      <p:sp>
        <p:nvSpPr>
          <p:cNvPr id="14" name="AutoShape 28"/>
          <p:cNvSpPr>
            <a:spLocks noChangeArrowheads="1"/>
          </p:cNvSpPr>
          <p:nvPr/>
        </p:nvSpPr>
        <p:spPr bwMode="auto">
          <a:xfrm>
            <a:off x="7677150" y="2579688"/>
            <a:ext cx="1084263" cy="331787"/>
          </a:xfrm>
          <a:prstGeom prst="flowChartProcess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zh-CN" sz="2000"/>
              <a:t>4</a:t>
            </a:r>
          </a:p>
        </p:txBody>
      </p:sp>
      <p:sp>
        <p:nvSpPr>
          <p:cNvPr id="15" name="AutoShape 29"/>
          <p:cNvSpPr>
            <a:spLocks noChangeArrowheads="1"/>
          </p:cNvSpPr>
          <p:nvPr/>
        </p:nvSpPr>
        <p:spPr bwMode="auto">
          <a:xfrm>
            <a:off x="7677150" y="2884488"/>
            <a:ext cx="1084263" cy="331787"/>
          </a:xfrm>
          <a:prstGeom prst="flowChartProcess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zh-CN" sz="2000"/>
              <a:t>3</a:t>
            </a:r>
          </a:p>
        </p:txBody>
      </p:sp>
      <p:sp>
        <p:nvSpPr>
          <p:cNvPr id="16" name="AutoShape 30"/>
          <p:cNvSpPr>
            <a:spLocks noChangeArrowheads="1"/>
          </p:cNvSpPr>
          <p:nvPr/>
        </p:nvSpPr>
        <p:spPr bwMode="auto">
          <a:xfrm>
            <a:off x="7677150" y="3189288"/>
            <a:ext cx="1084263" cy="331787"/>
          </a:xfrm>
          <a:prstGeom prst="flowChartProcess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zh-CN" sz="2000"/>
              <a:t>6</a:t>
            </a:r>
          </a:p>
        </p:txBody>
      </p:sp>
      <p:sp>
        <p:nvSpPr>
          <p:cNvPr id="17" name="AutoShape 31"/>
          <p:cNvSpPr>
            <a:spLocks noChangeArrowheads="1"/>
          </p:cNvSpPr>
          <p:nvPr/>
        </p:nvSpPr>
        <p:spPr bwMode="auto">
          <a:xfrm>
            <a:off x="7677150" y="3494088"/>
            <a:ext cx="1084263" cy="331787"/>
          </a:xfrm>
          <a:prstGeom prst="flowChartProcess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zh-CN" sz="2000" dirty="0"/>
              <a:t>1</a:t>
            </a:r>
          </a:p>
        </p:txBody>
      </p:sp>
      <p:sp>
        <p:nvSpPr>
          <p:cNvPr id="18" name="AutoShape 32"/>
          <p:cNvSpPr>
            <a:spLocks noChangeArrowheads="1"/>
          </p:cNvSpPr>
          <p:nvPr/>
        </p:nvSpPr>
        <p:spPr bwMode="auto">
          <a:xfrm>
            <a:off x="7677150" y="3798888"/>
            <a:ext cx="1084263" cy="331787"/>
          </a:xfrm>
          <a:prstGeom prst="flowChartProcess">
            <a:avLst/>
          </a:prstGeom>
          <a:gradFill rotWithShape="1">
            <a:gsLst>
              <a:gs pos="0">
                <a:srgbClr val="A9C2FF"/>
              </a:gs>
              <a:gs pos="35001">
                <a:srgbClr val="C2D4FF"/>
              </a:gs>
              <a:gs pos="100000">
                <a:srgbClr val="E6EDFF"/>
              </a:gs>
            </a:gsLst>
            <a:lin ang="16200000" scaled="1"/>
          </a:gradFill>
          <a:ln w="9525">
            <a:solidFill>
              <a:srgbClr val="7E99E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0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*</a:t>
            </a:r>
          </a:p>
        </p:txBody>
      </p:sp>
      <p:sp>
        <p:nvSpPr>
          <p:cNvPr id="19" name="AutoShape 33"/>
          <p:cNvSpPr>
            <a:spLocks noChangeArrowheads="1"/>
          </p:cNvSpPr>
          <p:nvPr/>
        </p:nvSpPr>
        <p:spPr bwMode="auto">
          <a:xfrm>
            <a:off x="7677150" y="4103688"/>
            <a:ext cx="1084263" cy="331787"/>
          </a:xfrm>
          <a:prstGeom prst="flowChartProcess">
            <a:avLst/>
          </a:prstGeom>
          <a:gradFill rotWithShape="1">
            <a:gsLst>
              <a:gs pos="0">
                <a:srgbClr val="A9C2FF"/>
              </a:gs>
              <a:gs pos="35001">
                <a:srgbClr val="C2D4FF"/>
              </a:gs>
              <a:gs pos="100000">
                <a:srgbClr val="E6EDFF"/>
              </a:gs>
            </a:gsLst>
            <a:lin ang="16200000" scaled="1"/>
          </a:gradFill>
          <a:ln w="9525">
            <a:solidFill>
              <a:srgbClr val="7E99E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lang="en-US" altLang="zh-CN" sz="20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*</a:t>
            </a:r>
          </a:p>
        </p:txBody>
      </p:sp>
      <p:sp>
        <p:nvSpPr>
          <p:cNvPr id="20" name="AutoShape 34"/>
          <p:cNvSpPr>
            <a:spLocks noChangeArrowheads="1"/>
          </p:cNvSpPr>
          <p:nvPr/>
        </p:nvSpPr>
        <p:spPr bwMode="auto">
          <a:xfrm>
            <a:off x="7677150" y="4408488"/>
            <a:ext cx="1084263" cy="331787"/>
          </a:xfrm>
          <a:prstGeom prst="flowChartProcess">
            <a:avLst/>
          </a:prstGeom>
          <a:gradFill rotWithShape="1">
            <a:gsLst>
              <a:gs pos="0">
                <a:srgbClr val="A9C2FF"/>
              </a:gs>
              <a:gs pos="35001">
                <a:srgbClr val="C2D4FF"/>
              </a:gs>
              <a:gs pos="100000">
                <a:srgbClr val="E6EDFF"/>
              </a:gs>
            </a:gsLst>
            <a:lin ang="16200000" scaled="1"/>
          </a:gradFill>
          <a:ln w="9525">
            <a:solidFill>
              <a:srgbClr val="7E99E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lang="en-US" altLang="zh-CN" sz="20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*</a:t>
            </a:r>
          </a:p>
        </p:txBody>
      </p:sp>
      <p:sp>
        <p:nvSpPr>
          <p:cNvPr id="21" name="AutoShape 35"/>
          <p:cNvSpPr>
            <a:spLocks noChangeArrowheads="1"/>
          </p:cNvSpPr>
          <p:nvPr/>
        </p:nvSpPr>
        <p:spPr bwMode="auto">
          <a:xfrm>
            <a:off x="7677150" y="4713288"/>
            <a:ext cx="1084263" cy="331787"/>
          </a:xfrm>
          <a:prstGeom prst="flowChartProcess">
            <a:avLst/>
          </a:prstGeom>
          <a:gradFill rotWithShape="1">
            <a:gsLst>
              <a:gs pos="0">
                <a:srgbClr val="A9C2FF"/>
              </a:gs>
              <a:gs pos="35001">
                <a:srgbClr val="C2D4FF"/>
              </a:gs>
              <a:gs pos="100000">
                <a:srgbClr val="E6EDFF"/>
              </a:gs>
            </a:gsLst>
            <a:lin ang="16200000" scaled="1"/>
          </a:gradFill>
          <a:ln w="9525">
            <a:solidFill>
              <a:srgbClr val="7E99E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lang="en-US" altLang="zh-CN" sz="20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*</a:t>
            </a:r>
          </a:p>
        </p:txBody>
      </p:sp>
      <p:sp>
        <p:nvSpPr>
          <p:cNvPr id="22" name="AutoShape 36"/>
          <p:cNvSpPr>
            <a:spLocks noChangeArrowheads="1"/>
          </p:cNvSpPr>
          <p:nvPr/>
        </p:nvSpPr>
        <p:spPr bwMode="auto">
          <a:xfrm>
            <a:off x="7677150" y="5018088"/>
            <a:ext cx="1084263" cy="331787"/>
          </a:xfrm>
          <a:prstGeom prst="flowChartProcess">
            <a:avLst/>
          </a:prstGeom>
          <a:gradFill rotWithShape="1">
            <a:gsLst>
              <a:gs pos="0">
                <a:srgbClr val="A9C2FF"/>
              </a:gs>
              <a:gs pos="35001">
                <a:srgbClr val="C2D4FF"/>
              </a:gs>
              <a:gs pos="100000">
                <a:srgbClr val="E6EDFF"/>
              </a:gs>
            </a:gsLst>
            <a:lin ang="16200000" scaled="1"/>
          </a:gradFill>
          <a:ln w="9525">
            <a:solidFill>
              <a:srgbClr val="7E99E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lang="en-US" altLang="zh-CN" sz="20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*</a:t>
            </a:r>
          </a:p>
        </p:txBody>
      </p:sp>
      <p:sp>
        <p:nvSpPr>
          <p:cNvPr id="23" name="Text Box 38"/>
          <p:cNvSpPr txBox="1">
            <a:spLocks noChangeArrowheads="1"/>
          </p:cNvSpPr>
          <p:nvPr/>
        </p:nvSpPr>
        <p:spPr bwMode="auto">
          <a:xfrm>
            <a:off x="6300788" y="1876425"/>
            <a:ext cx="1724025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3200" b="1">
                <a:solidFill>
                  <a:srgbClr val="0000CC"/>
                </a:solidFill>
                <a:latin typeface="Arial" charset="0"/>
                <a:ea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宋体" charset="0"/>
                <a:ea typeface="宋体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000" dirty="0" smtClean="0">
                <a:solidFill>
                  <a:srgbClr val="001C74"/>
                </a:solidFill>
                <a:latin typeface="Times New Roman" charset="0"/>
              </a:rPr>
              <a:t>pi = </a:t>
            </a:r>
            <a:r>
              <a:rPr kumimoji="1" lang="en-US" altLang="zh-CN" sz="2000" dirty="0" err="1" smtClean="0">
                <a:solidFill>
                  <a:srgbClr val="001C74"/>
                </a:solidFill>
                <a:latin typeface="Times New Roman" charset="0"/>
              </a:rPr>
              <a:t>iArr</a:t>
            </a:r>
            <a:endParaRPr kumimoji="1" lang="en-US" altLang="zh-CN" sz="2000" dirty="0" smtClean="0">
              <a:solidFill>
                <a:srgbClr val="001C74"/>
              </a:solidFill>
              <a:latin typeface="Times New Roman" charset="0"/>
            </a:endParaRPr>
          </a:p>
        </p:txBody>
      </p:sp>
      <p:sp>
        <p:nvSpPr>
          <p:cNvPr id="24" name="Line 39"/>
          <p:cNvSpPr>
            <a:spLocks noChangeShapeType="1"/>
          </p:cNvSpPr>
          <p:nvPr/>
        </p:nvSpPr>
        <p:spPr bwMode="auto">
          <a:xfrm>
            <a:off x="6534150" y="2301875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25" name="Text Box 40"/>
          <p:cNvSpPr txBox="1">
            <a:spLocks noChangeArrowheads="1"/>
          </p:cNvSpPr>
          <p:nvPr/>
        </p:nvSpPr>
        <p:spPr bwMode="auto">
          <a:xfrm>
            <a:off x="6457950" y="2225675"/>
            <a:ext cx="1447800" cy="862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3200" b="1">
                <a:solidFill>
                  <a:srgbClr val="0000CC"/>
                </a:solidFill>
                <a:latin typeface="Arial" charset="0"/>
                <a:ea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宋体" charset="0"/>
                <a:ea typeface="宋体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000" dirty="0" smtClean="0">
                <a:solidFill>
                  <a:srgbClr val="001C74"/>
                </a:solidFill>
                <a:latin typeface="Times New Roman" charset="0"/>
              </a:rPr>
              <a:t>pi++ </a:t>
            </a:r>
            <a:endParaRPr kumimoji="1" lang="en-US" altLang="zh-CN" sz="2000" dirty="0">
              <a:solidFill>
                <a:srgbClr val="001C74"/>
              </a:solidFill>
              <a:latin typeface="Times New Roman" charset="0"/>
            </a:endParaRPr>
          </a:p>
          <a:p>
            <a:pPr>
              <a:spcBef>
                <a:spcPct val="50000"/>
              </a:spcBef>
              <a:defRPr/>
            </a:pPr>
            <a:r>
              <a:rPr kumimoji="1" lang="en-US" altLang="zh-CN" sz="2000" dirty="0" smtClean="0">
                <a:solidFill>
                  <a:srgbClr val="001C74"/>
                </a:solidFill>
                <a:latin typeface="Times New Roman" charset="0"/>
              </a:rPr>
              <a:t>pi=iArr+1</a:t>
            </a:r>
          </a:p>
        </p:txBody>
      </p:sp>
      <p:sp>
        <p:nvSpPr>
          <p:cNvPr id="26" name="Line 41"/>
          <p:cNvSpPr>
            <a:spLocks noChangeShapeType="1"/>
          </p:cNvSpPr>
          <p:nvPr/>
        </p:nvSpPr>
        <p:spPr bwMode="auto">
          <a:xfrm>
            <a:off x="6534150" y="2606675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27" name="Text Box 44"/>
          <p:cNvSpPr txBox="1">
            <a:spLocks noChangeArrowheads="1"/>
          </p:cNvSpPr>
          <p:nvPr/>
        </p:nvSpPr>
        <p:spPr bwMode="auto">
          <a:xfrm>
            <a:off x="6300788" y="3752850"/>
            <a:ext cx="144780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3200" b="1">
                <a:solidFill>
                  <a:srgbClr val="0000CC"/>
                </a:solidFill>
                <a:latin typeface="Arial" charset="0"/>
                <a:ea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宋体" charset="0"/>
                <a:ea typeface="宋体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000" dirty="0" smtClean="0">
                <a:solidFill>
                  <a:srgbClr val="001C74"/>
                </a:solidFill>
                <a:latin typeface="Times New Roman" charset="0"/>
              </a:rPr>
              <a:t>pi =iArr+</a:t>
            </a:r>
            <a:r>
              <a:rPr kumimoji="1" lang="en-US" altLang="zh-CN" sz="2000" dirty="0">
                <a:solidFill>
                  <a:srgbClr val="001C74"/>
                </a:solidFill>
                <a:latin typeface="Times New Roman" charset="0"/>
              </a:rPr>
              <a:t>5</a:t>
            </a:r>
            <a:endParaRPr kumimoji="1" lang="en-US" altLang="zh-CN" sz="2000" dirty="0" smtClean="0">
              <a:solidFill>
                <a:srgbClr val="001C74"/>
              </a:solidFill>
              <a:latin typeface="Times New Roman" charset="0"/>
            </a:endParaRPr>
          </a:p>
        </p:txBody>
      </p:sp>
      <p:sp>
        <p:nvSpPr>
          <p:cNvPr id="28" name="Line 45"/>
          <p:cNvSpPr>
            <a:spLocks noChangeShapeType="1"/>
          </p:cNvSpPr>
          <p:nvPr/>
        </p:nvSpPr>
        <p:spPr bwMode="auto">
          <a:xfrm>
            <a:off x="6534150" y="3789363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29" name="Text Box 46"/>
          <p:cNvSpPr txBox="1">
            <a:spLocks noChangeArrowheads="1"/>
          </p:cNvSpPr>
          <p:nvPr/>
        </p:nvSpPr>
        <p:spPr bwMode="auto">
          <a:xfrm>
            <a:off x="7600950" y="1844675"/>
            <a:ext cx="1724025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3200" b="1">
                <a:solidFill>
                  <a:srgbClr val="0000CC"/>
                </a:solidFill>
                <a:latin typeface="Arial" charset="0"/>
                <a:ea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宋体" charset="0"/>
                <a:ea typeface="宋体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000" dirty="0" err="1" smtClean="0">
                <a:solidFill>
                  <a:srgbClr val="FF3300"/>
                </a:solidFill>
                <a:latin typeface="Times New Roman" charset="0"/>
              </a:rPr>
              <a:t>int</a:t>
            </a:r>
            <a:r>
              <a:rPr kumimoji="1" lang="en-US" altLang="zh-CN" sz="2000" dirty="0" smtClean="0">
                <a:solidFill>
                  <a:srgbClr val="FF3300"/>
                </a:solidFill>
                <a:latin typeface="Times New Roman" charset="0"/>
              </a:rPr>
              <a:t> </a:t>
            </a:r>
            <a:r>
              <a:rPr kumimoji="1" lang="en-US" altLang="zh-CN" sz="2000" dirty="0" err="1" smtClean="0">
                <a:solidFill>
                  <a:srgbClr val="FF3300"/>
                </a:solidFill>
                <a:latin typeface="Times New Roman" charset="0"/>
              </a:rPr>
              <a:t>iArr</a:t>
            </a:r>
            <a:r>
              <a:rPr kumimoji="1" lang="en-US" altLang="zh-CN" sz="2000" dirty="0" smtClean="0">
                <a:solidFill>
                  <a:srgbClr val="FF3300"/>
                </a:solidFill>
                <a:latin typeface="Times New Roman" charset="0"/>
              </a:rPr>
              <a:t>[5]</a:t>
            </a:r>
            <a:endParaRPr kumimoji="1" lang="zh-CN" altLang="en-US" sz="2000" dirty="0" smtClean="0">
              <a:solidFill>
                <a:srgbClr val="FF3300"/>
              </a:solidFill>
              <a:latin typeface="Times New Roman" charset="0"/>
            </a:endParaRPr>
          </a:p>
        </p:txBody>
      </p:sp>
      <p:sp>
        <p:nvSpPr>
          <p:cNvPr id="30" name="标题 1"/>
          <p:cNvSpPr txBox="1">
            <a:spLocks/>
          </p:cNvSpPr>
          <p:nvPr/>
        </p:nvSpPr>
        <p:spPr>
          <a:xfrm>
            <a:off x="228600" y="76200"/>
            <a:ext cx="8001000" cy="6858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dirty="0" smtClean="0"/>
              <a:t>Exercise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500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ChangeArrowheads="1"/>
          </p:cNvSpPr>
          <p:nvPr/>
        </p:nvSpPr>
        <p:spPr bwMode="gray">
          <a:xfrm>
            <a:off x="684213" y="620713"/>
            <a:ext cx="8532812" cy="208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endParaRPr lang="zh-CN" altLang="en-US" sz="2000" dirty="0"/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zh-CN" altLang="en-US" sz="2400" dirty="0"/>
              <a:t> 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 </a:t>
            </a:r>
            <a:r>
              <a:rPr lang="en-US" altLang="zh-CN" sz="2400" dirty="0" err="1"/>
              <a:t>iArr</a:t>
            </a:r>
            <a:r>
              <a:rPr lang="en-US" altLang="zh-CN" sz="2400" dirty="0"/>
              <a:t>[5],  i1=0</a:t>
            </a:r>
            <a:r>
              <a:rPr lang="zh-CN" altLang="zh-CN" sz="2400" dirty="0"/>
              <a:t>，</a:t>
            </a:r>
            <a:r>
              <a:rPr lang="en-US" altLang="zh-CN" sz="2400" dirty="0"/>
              <a:t> </a:t>
            </a:r>
            <a:r>
              <a:rPr lang="en-US" altLang="zh-CN" sz="2400" dirty="0">
                <a:solidFill>
                  <a:srgbClr val="0000FF"/>
                </a:solidFill>
              </a:rPr>
              <a:t>*pi = 0;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for( pi = </a:t>
            </a:r>
            <a:r>
              <a:rPr lang="en-US" altLang="zh-CN" sz="2400" dirty="0" err="1"/>
              <a:t>iArr</a:t>
            </a:r>
            <a:r>
              <a:rPr lang="en-US" altLang="zh-CN" sz="2400" dirty="0"/>
              <a:t>; </a:t>
            </a:r>
            <a:r>
              <a:rPr lang="en-US" altLang="zh-CN" sz="2400" dirty="0">
                <a:solidFill>
                  <a:srgbClr val="FF0000"/>
                </a:solidFill>
              </a:rPr>
              <a:t>pi&lt;iArr+5 </a:t>
            </a:r>
            <a:r>
              <a:rPr lang="en-US" altLang="zh-CN" sz="2400" dirty="0"/>
              <a:t>;pi++,i1++)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	*pi=i1;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</a:t>
            </a:r>
            <a:endParaRPr lang="en-US" altLang="zh-CN" sz="2400" dirty="0" smtClean="0"/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u="sng" dirty="0">
                <a:solidFill>
                  <a:srgbClr val="0000FF"/>
                </a:solidFill>
              </a:rPr>
              <a:t> </a:t>
            </a:r>
            <a:r>
              <a:rPr lang="en-US" altLang="zh-CN" sz="2400" u="sng" dirty="0" smtClean="0">
                <a:solidFill>
                  <a:srgbClr val="0000FF"/>
                </a:solidFill>
              </a:rPr>
              <a:t>pi</a:t>
            </a:r>
            <a:r>
              <a:rPr lang="en-US" altLang="zh-CN" sz="2400" u="sng" dirty="0">
                <a:solidFill>
                  <a:srgbClr val="0000FF"/>
                </a:solidFill>
              </a:rPr>
              <a:t>=</a:t>
            </a:r>
            <a:r>
              <a:rPr lang="en-US" altLang="zh-CN" sz="2400" u="sng" dirty="0" err="1">
                <a:solidFill>
                  <a:srgbClr val="0000FF"/>
                </a:solidFill>
              </a:rPr>
              <a:t>iArr</a:t>
            </a:r>
            <a:r>
              <a:rPr lang="en-US" altLang="zh-CN" sz="2400" u="sng" dirty="0" smtClean="0">
                <a:solidFill>
                  <a:srgbClr val="0000FF"/>
                </a:solidFill>
              </a:rPr>
              <a:t>;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endParaRPr lang="en-US" altLang="zh-CN" sz="2400" u="sng" dirty="0">
              <a:solidFill>
                <a:srgbClr val="0000FF"/>
              </a:solidFill>
            </a:endParaRP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for( ;</a:t>
            </a:r>
            <a:r>
              <a:rPr lang="en-US" altLang="zh-CN" sz="2400" dirty="0">
                <a:solidFill>
                  <a:srgbClr val="FF0000"/>
                </a:solidFill>
              </a:rPr>
              <a:t>pi&lt;iArr+5</a:t>
            </a:r>
            <a:r>
              <a:rPr lang="en-US" altLang="zh-CN" sz="2400" dirty="0"/>
              <a:t>; pi++)</a:t>
            </a:r>
          </a:p>
          <a:p>
            <a:pPr marL="800100" lvl="1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sz="2400" dirty="0"/>
              <a:t>    </a:t>
            </a:r>
            <a:r>
              <a:rPr lang="en-US" altLang="zh-CN" sz="2400" dirty="0" err="1"/>
              <a:t>printf</a:t>
            </a:r>
            <a:r>
              <a:rPr lang="en-US" altLang="zh-CN" sz="2400" dirty="0"/>
              <a:t>(“ </a:t>
            </a:r>
            <a:r>
              <a:rPr lang="en-US" altLang="zh-CN" sz="2400" dirty="0" err="1"/>
              <a:t>iArr</a:t>
            </a:r>
            <a:r>
              <a:rPr lang="en-US" altLang="zh-CN" sz="2400" dirty="0"/>
              <a:t>[%d]=%d\n", </a:t>
            </a:r>
            <a:r>
              <a:rPr lang="en-US" altLang="zh-CN" sz="2400" u="sng" dirty="0"/>
              <a:t>i1</a:t>
            </a:r>
            <a:r>
              <a:rPr lang="en-US" altLang="zh-CN" sz="2400" dirty="0"/>
              <a:t> ,</a:t>
            </a:r>
            <a:r>
              <a:rPr lang="en-US" altLang="zh-CN" sz="2400" dirty="0">
                <a:solidFill>
                  <a:srgbClr val="FF0000"/>
                </a:solidFill>
              </a:rPr>
              <a:t>*pi</a:t>
            </a:r>
            <a:r>
              <a:rPr lang="en-US" altLang="zh-CN" sz="2400" dirty="0"/>
              <a:t>);</a:t>
            </a:r>
          </a:p>
          <a:p>
            <a:pPr marL="342900" indent="-342900">
              <a:spcBef>
                <a:spcPct val="20000"/>
              </a:spcBef>
              <a:buClr>
                <a:schemeClr val="hlink"/>
              </a:buClr>
              <a:buFont typeface="Wingdings" charset="0"/>
              <a:buNone/>
              <a:defRPr/>
            </a:pPr>
            <a:r>
              <a:rPr lang="en-US" altLang="zh-CN" dirty="0"/>
              <a:t> </a:t>
            </a:r>
          </a:p>
        </p:txBody>
      </p:sp>
      <p:sp>
        <p:nvSpPr>
          <p:cNvPr id="55299" name="Rectangle 4"/>
          <p:cNvSpPr>
            <a:spLocks noChangeArrowheads="1"/>
          </p:cNvSpPr>
          <p:nvPr/>
        </p:nvSpPr>
        <p:spPr bwMode="auto">
          <a:xfrm>
            <a:off x="0" y="30003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300" name="Rectangle 5"/>
          <p:cNvSpPr>
            <a:spLocks noChangeArrowheads="1"/>
          </p:cNvSpPr>
          <p:nvPr/>
        </p:nvSpPr>
        <p:spPr bwMode="auto">
          <a:xfrm>
            <a:off x="0" y="30003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301" name="Rectangle 6"/>
          <p:cNvSpPr>
            <a:spLocks noChangeArrowheads="1"/>
          </p:cNvSpPr>
          <p:nvPr/>
        </p:nvSpPr>
        <p:spPr bwMode="auto">
          <a:xfrm>
            <a:off x="0" y="27146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8853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6011863" y="6497638"/>
            <a:ext cx="2952750" cy="3603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r>
              <a:rPr lang="en-US" altLang="zh-CN" sz="1200" b="0"/>
              <a:t>C程序设计快速进阶大学教程</a:t>
            </a:r>
          </a:p>
        </p:txBody>
      </p:sp>
      <p:sp>
        <p:nvSpPr>
          <p:cNvPr id="78854" name="日期占位符 4"/>
          <p:cNvSpPr txBox="1">
            <a:spLocks/>
          </p:cNvSpPr>
          <p:nvPr/>
        </p:nvSpPr>
        <p:spPr bwMode="auto">
          <a:xfrm>
            <a:off x="900113" y="6473825"/>
            <a:ext cx="1295400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pPr algn="ctr"/>
            <a:fld id="{EA92CAC4-6E0E-E14D-AE9C-E3A8A9C742D9}" type="datetime1">
              <a:rPr lang="zh-CN" altLang="en-US" sz="1400" b="0"/>
              <a:pPr algn="ctr"/>
              <a:t>2019/11/14</a:t>
            </a:fld>
            <a:endParaRPr lang="en-US" altLang="zh-CN" sz="1400" b="0"/>
          </a:p>
        </p:txBody>
      </p:sp>
      <p:sp>
        <p:nvSpPr>
          <p:cNvPr id="78855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3132138" y="6481763"/>
            <a:ext cx="2133600" cy="3762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05C8EFBF-DF1C-D240-B161-3CED98919A95}" type="slidenum">
              <a:rPr lang="en-US" altLang="zh-CN" sz="1400" b="0"/>
              <a:pPr/>
              <a:t>46</a:t>
            </a:fld>
            <a:endParaRPr lang="en-US" altLang="zh-CN" sz="1400" b="0"/>
          </a:p>
        </p:txBody>
      </p:sp>
      <p:sp>
        <p:nvSpPr>
          <p:cNvPr id="32" name="AutoShape 27"/>
          <p:cNvSpPr>
            <a:spLocks noChangeArrowheads="1"/>
          </p:cNvSpPr>
          <p:nvPr/>
        </p:nvSpPr>
        <p:spPr bwMode="auto">
          <a:xfrm>
            <a:off x="7677150" y="2274888"/>
            <a:ext cx="1084263" cy="331787"/>
          </a:xfrm>
          <a:prstGeom prst="flowChartProcess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zh-CN" sz="2000"/>
              <a:t>2</a:t>
            </a:r>
          </a:p>
        </p:txBody>
      </p:sp>
      <p:sp>
        <p:nvSpPr>
          <p:cNvPr id="33" name="AutoShape 28"/>
          <p:cNvSpPr>
            <a:spLocks noChangeArrowheads="1"/>
          </p:cNvSpPr>
          <p:nvPr/>
        </p:nvSpPr>
        <p:spPr bwMode="auto">
          <a:xfrm>
            <a:off x="7677150" y="2579688"/>
            <a:ext cx="1084263" cy="331787"/>
          </a:xfrm>
          <a:prstGeom prst="flowChartProcess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zh-CN" sz="2000"/>
              <a:t>4</a:t>
            </a:r>
          </a:p>
        </p:txBody>
      </p:sp>
      <p:sp>
        <p:nvSpPr>
          <p:cNvPr id="34" name="AutoShape 29"/>
          <p:cNvSpPr>
            <a:spLocks noChangeArrowheads="1"/>
          </p:cNvSpPr>
          <p:nvPr/>
        </p:nvSpPr>
        <p:spPr bwMode="auto">
          <a:xfrm>
            <a:off x="7677150" y="2884488"/>
            <a:ext cx="1084263" cy="331787"/>
          </a:xfrm>
          <a:prstGeom prst="flowChartProcess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zh-CN" sz="2000"/>
              <a:t>3</a:t>
            </a:r>
          </a:p>
        </p:txBody>
      </p:sp>
      <p:sp>
        <p:nvSpPr>
          <p:cNvPr id="35" name="AutoShape 30"/>
          <p:cNvSpPr>
            <a:spLocks noChangeArrowheads="1"/>
          </p:cNvSpPr>
          <p:nvPr/>
        </p:nvSpPr>
        <p:spPr bwMode="auto">
          <a:xfrm>
            <a:off x="7677150" y="3189288"/>
            <a:ext cx="1084263" cy="331787"/>
          </a:xfrm>
          <a:prstGeom prst="flowChartProcess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zh-CN" sz="2000"/>
              <a:t>6</a:t>
            </a:r>
          </a:p>
        </p:txBody>
      </p:sp>
      <p:sp>
        <p:nvSpPr>
          <p:cNvPr id="36" name="AutoShape 31"/>
          <p:cNvSpPr>
            <a:spLocks noChangeArrowheads="1"/>
          </p:cNvSpPr>
          <p:nvPr/>
        </p:nvSpPr>
        <p:spPr bwMode="auto">
          <a:xfrm>
            <a:off x="7677150" y="3494088"/>
            <a:ext cx="1084263" cy="331787"/>
          </a:xfrm>
          <a:prstGeom prst="flowChartProcess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zh-CN" sz="2000" dirty="0"/>
              <a:t>1</a:t>
            </a:r>
          </a:p>
        </p:txBody>
      </p:sp>
      <p:sp>
        <p:nvSpPr>
          <p:cNvPr id="37" name="AutoShape 32"/>
          <p:cNvSpPr>
            <a:spLocks noChangeArrowheads="1"/>
          </p:cNvSpPr>
          <p:nvPr/>
        </p:nvSpPr>
        <p:spPr bwMode="auto">
          <a:xfrm>
            <a:off x="7677150" y="3798888"/>
            <a:ext cx="1084263" cy="331787"/>
          </a:xfrm>
          <a:prstGeom prst="flowChartProcess">
            <a:avLst/>
          </a:prstGeom>
          <a:gradFill rotWithShape="1">
            <a:gsLst>
              <a:gs pos="0">
                <a:srgbClr val="A9C2FF"/>
              </a:gs>
              <a:gs pos="35001">
                <a:srgbClr val="C2D4FF"/>
              </a:gs>
              <a:gs pos="100000">
                <a:srgbClr val="E6EDFF"/>
              </a:gs>
            </a:gsLst>
            <a:lin ang="16200000" scaled="1"/>
          </a:gradFill>
          <a:ln w="9525">
            <a:solidFill>
              <a:srgbClr val="7E99E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sz="20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*</a:t>
            </a:r>
          </a:p>
        </p:txBody>
      </p:sp>
      <p:sp>
        <p:nvSpPr>
          <p:cNvPr id="38" name="AutoShape 33"/>
          <p:cNvSpPr>
            <a:spLocks noChangeArrowheads="1"/>
          </p:cNvSpPr>
          <p:nvPr/>
        </p:nvSpPr>
        <p:spPr bwMode="auto">
          <a:xfrm>
            <a:off x="7677150" y="4103688"/>
            <a:ext cx="1084263" cy="331787"/>
          </a:xfrm>
          <a:prstGeom prst="flowChartProcess">
            <a:avLst/>
          </a:prstGeom>
          <a:gradFill rotWithShape="1">
            <a:gsLst>
              <a:gs pos="0">
                <a:srgbClr val="A9C2FF"/>
              </a:gs>
              <a:gs pos="35001">
                <a:srgbClr val="C2D4FF"/>
              </a:gs>
              <a:gs pos="100000">
                <a:srgbClr val="E6EDFF"/>
              </a:gs>
            </a:gsLst>
            <a:lin ang="16200000" scaled="1"/>
          </a:gradFill>
          <a:ln w="9525">
            <a:solidFill>
              <a:srgbClr val="7E99E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lang="en-US" altLang="zh-CN" sz="20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*</a:t>
            </a:r>
          </a:p>
        </p:txBody>
      </p:sp>
      <p:sp>
        <p:nvSpPr>
          <p:cNvPr id="39" name="AutoShape 34"/>
          <p:cNvSpPr>
            <a:spLocks noChangeArrowheads="1"/>
          </p:cNvSpPr>
          <p:nvPr/>
        </p:nvSpPr>
        <p:spPr bwMode="auto">
          <a:xfrm>
            <a:off x="7677150" y="4408488"/>
            <a:ext cx="1084263" cy="331787"/>
          </a:xfrm>
          <a:prstGeom prst="flowChartProcess">
            <a:avLst/>
          </a:prstGeom>
          <a:gradFill rotWithShape="1">
            <a:gsLst>
              <a:gs pos="0">
                <a:srgbClr val="A9C2FF"/>
              </a:gs>
              <a:gs pos="35001">
                <a:srgbClr val="C2D4FF"/>
              </a:gs>
              <a:gs pos="100000">
                <a:srgbClr val="E6EDFF"/>
              </a:gs>
            </a:gsLst>
            <a:lin ang="16200000" scaled="1"/>
          </a:gradFill>
          <a:ln w="9525">
            <a:solidFill>
              <a:srgbClr val="7E99E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lang="en-US" altLang="zh-CN" sz="20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*</a:t>
            </a:r>
          </a:p>
        </p:txBody>
      </p:sp>
      <p:sp>
        <p:nvSpPr>
          <p:cNvPr id="40" name="AutoShape 35"/>
          <p:cNvSpPr>
            <a:spLocks noChangeArrowheads="1"/>
          </p:cNvSpPr>
          <p:nvPr/>
        </p:nvSpPr>
        <p:spPr bwMode="auto">
          <a:xfrm>
            <a:off x="7677150" y="4713288"/>
            <a:ext cx="1084263" cy="331787"/>
          </a:xfrm>
          <a:prstGeom prst="flowChartProcess">
            <a:avLst/>
          </a:prstGeom>
          <a:gradFill rotWithShape="1">
            <a:gsLst>
              <a:gs pos="0">
                <a:srgbClr val="A9C2FF"/>
              </a:gs>
              <a:gs pos="35001">
                <a:srgbClr val="C2D4FF"/>
              </a:gs>
              <a:gs pos="100000">
                <a:srgbClr val="E6EDFF"/>
              </a:gs>
            </a:gsLst>
            <a:lin ang="16200000" scaled="1"/>
          </a:gradFill>
          <a:ln w="9525">
            <a:solidFill>
              <a:srgbClr val="7E99E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lang="en-US" altLang="zh-CN" sz="20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*</a:t>
            </a:r>
          </a:p>
        </p:txBody>
      </p:sp>
      <p:sp>
        <p:nvSpPr>
          <p:cNvPr id="41" name="AutoShape 36"/>
          <p:cNvSpPr>
            <a:spLocks noChangeArrowheads="1"/>
          </p:cNvSpPr>
          <p:nvPr/>
        </p:nvSpPr>
        <p:spPr bwMode="auto">
          <a:xfrm>
            <a:off x="7677150" y="5018088"/>
            <a:ext cx="1084263" cy="331787"/>
          </a:xfrm>
          <a:prstGeom prst="flowChartProcess">
            <a:avLst/>
          </a:prstGeom>
          <a:gradFill rotWithShape="1">
            <a:gsLst>
              <a:gs pos="0">
                <a:srgbClr val="A9C2FF"/>
              </a:gs>
              <a:gs pos="35001">
                <a:srgbClr val="C2D4FF"/>
              </a:gs>
              <a:gs pos="100000">
                <a:srgbClr val="E6EDFF"/>
              </a:gs>
            </a:gsLst>
            <a:lin ang="16200000" scaled="1"/>
          </a:gradFill>
          <a:ln w="9525">
            <a:solidFill>
              <a:srgbClr val="7E99E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lang="en-US" altLang="zh-CN" sz="2000" dirty="0">
                <a:solidFill>
                  <a:schemeClr val="dk1"/>
                </a:solidFill>
                <a:latin typeface="+mn-lt"/>
                <a:ea typeface="+mn-ea"/>
                <a:cs typeface="+mn-cs"/>
              </a:rPr>
              <a:t>*</a:t>
            </a:r>
          </a:p>
        </p:txBody>
      </p:sp>
      <p:sp>
        <p:nvSpPr>
          <p:cNvPr id="42" name="Text Box 38"/>
          <p:cNvSpPr txBox="1">
            <a:spLocks noChangeArrowheads="1"/>
          </p:cNvSpPr>
          <p:nvPr/>
        </p:nvSpPr>
        <p:spPr bwMode="auto">
          <a:xfrm>
            <a:off x="6300788" y="1876425"/>
            <a:ext cx="1724025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3200" b="1">
                <a:solidFill>
                  <a:srgbClr val="0000CC"/>
                </a:solidFill>
                <a:latin typeface="Arial" charset="0"/>
                <a:ea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宋体" charset="0"/>
                <a:ea typeface="宋体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000" dirty="0" smtClean="0">
                <a:solidFill>
                  <a:srgbClr val="001C74"/>
                </a:solidFill>
                <a:latin typeface="Times New Roman" charset="0"/>
              </a:rPr>
              <a:t>pi = </a:t>
            </a:r>
            <a:r>
              <a:rPr kumimoji="1" lang="en-US" altLang="zh-CN" sz="2000" dirty="0" err="1" smtClean="0">
                <a:solidFill>
                  <a:srgbClr val="001C74"/>
                </a:solidFill>
                <a:latin typeface="Times New Roman" charset="0"/>
              </a:rPr>
              <a:t>iArr</a:t>
            </a:r>
            <a:endParaRPr kumimoji="1" lang="en-US" altLang="zh-CN" sz="2000" dirty="0" smtClean="0">
              <a:solidFill>
                <a:srgbClr val="001C74"/>
              </a:solidFill>
              <a:latin typeface="Times New Roman" charset="0"/>
            </a:endParaRPr>
          </a:p>
        </p:txBody>
      </p:sp>
      <p:sp>
        <p:nvSpPr>
          <p:cNvPr id="43" name="Line 39"/>
          <p:cNvSpPr>
            <a:spLocks noChangeShapeType="1"/>
          </p:cNvSpPr>
          <p:nvPr/>
        </p:nvSpPr>
        <p:spPr bwMode="auto">
          <a:xfrm>
            <a:off x="6534150" y="2301875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4" name="Text Box 40"/>
          <p:cNvSpPr txBox="1">
            <a:spLocks noChangeArrowheads="1"/>
          </p:cNvSpPr>
          <p:nvPr/>
        </p:nvSpPr>
        <p:spPr bwMode="auto">
          <a:xfrm>
            <a:off x="6457950" y="2225675"/>
            <a:ext cx="1447800" cy="862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3200" b="1">
                <a:solidFill>
                  <a:srgbClr val="0000CC"/>
                </a:solidFill>
                <a:latin typeface="Arial" charset="0"/>
                <a:ea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宋体" charset="0"/>
                <a:ea typeface="宋体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000" dirty="0" smtClean="0">
                <a:solidFill>
                  <a:srgbClr val="001C74"/>
                </a:solidFill>
                <a:latin typeface="Times New Roman" charset="0"/>
              </a:rPr>
              <a:t>pi++ </a:t>
            </a:r>
            <a:endParaRPr kumimoji="1" lang="en-US" altLang="zh-CN" sz="2000" dirty="0">
              <a:solidFill>
                <a:srgbClr val="001C74"/>
              </a:solidFill>
              <a:latin typeface="Times New Roman" charset="0"/>
            </a:endParaRPr>
          </a:p>
          <a:p>
            <a:pPr>
              <a:spcBef>
                <a:spcPct val="50000"/>
              </a:spcBef>
              <a:defRPr/>
            </a:pPr>
            <a:r>
              <a:rPr kumimoji="1" lang="en-US" altLang="zh-CN" sz="2000" dirty="0" smtClean="0">
                <a:solidFill>
                  <a:srgbClr val="001C74"/>
                </a:solidFill>
                <a:latin typeface="Times New Roman" charset="0"/>
              </a:rPr>
              <a:t>pi=iArr+1</a:t>
            </a:r>
          </a:p>
        </p:txBody>
      </p:sp>
      <p:sp>
        <p:nvSpPr>
          <p:cNvPr id="45" name="Line 41"/>
          <p:cNvSpPr>
            <a:spLocks noChangeShapeType="1"/>
          </p:cNvSpPr>
          <p:nvPr/>
        </p:nvSpPr>
        <p:spPr bwMode="auto">
          <a:xfrm>
            <a:off x="6534150" y="2606675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6" name="Text Box 44"/>
          <p:cNvSpPr txBox="1">
            <a:spLocks noChangeArrowheads="1"/>
          </p:cNvSpPr>
          <p:nvPr/>
        </p:nvSpPr>
        <p:spPr bwMode="auto">
          <a:xfrm>
            <a:off x="6300788" y="3752850"/>
            <a:ext cx="144780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3200" b="1">
                <a:solidFill>
                  <a:srgbClr val="0000CC"/>
                </a:solidFill>
                <a:latin typeface="Arial" charset="0"/>
                <a:ea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宋体" charset="0"/>
                <a:ea typeface="宋体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000" dirty="0" smtClean="0">
                <a:solidFill>
                  <a:srgbClr val="001C74"/>
                </a:solidFill>
                <a:latin typeface="Times New Roman" charset="0"/>
              </a:rPr>
              <a:t>pi =iArr+</a:t>
            </a:r>
            <a:r>
              <a:rPr kumimoji="1" lang="en-US" altLang="zh-CN" sz="2000" dirty="0">
                <a:solidFill>
                  <a:srgbClr val="001C74"/>
                </a:solidFill>
                <a:latin typeface="Times New Roman" charset="0"/>
              </a:rPr>
              <a:t>5</a:t>
            </a:r>
            <a:endParaRPr kumimoji="1" lang="en-US" altLang="zh-CN" sz="2000" dirty="0" smtClean="0">
              <a:solidFill>
                <a:srgbClr val="001C74"/>
              </a:solidFill>
              <a:latin typeface="Times New Roman" charset="0"/>
            </a:endParaRPr>
          </a:p>
        </p:txBody>
      </p:sp>
      <p:sp>
        <p:nvSpPr>
          <p:cNvPr id="47" name="Line 45"/>
          <p:cNvSpPr>
            <a:spLocks noChangeShapeType="1"/>
          </p:cNvSpPr>
          <p:nvPr/>
        </p:nvSpPr>
        <p:spPr bwMode="auto">
          <a:xfrm>
            <a:off x="6534150" y="3789363"/>
            <a:ext cx="114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228600" y="76200"/>
            <a:ext cx="8001000" cy="6858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dirty="0"/>
              <a:t>Exercise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451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Address/pointer arithmetic 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914400"/>
            <a:ext cx="8610600" cy="5867400"/>
          </a:xfrm>
        </p:spPr>
        <p:txBody>
          <a:bodyPr/>
          <a:lstStyle/>
          <a:p>
            <a:r>
              <a:rPr kumimoji="1" lang="en-US" altLang="zh-CN" dirty="0" smtClean="0">
                <a:ea typeface="宋体" panose="02010600030101010101" pitchFamily="2" charset="-122"/>
              </a:rPr>
              <a:t>Illegal </a:t>
            </a:r>
            <a:r>
              <a:rPr kumimoji="1" lang="en-US" altLang="zh-CN" dirty="0">
                <a:ea typeface="宋体" panose="02010600030101010101" pitchFamily="2" charset="-122"/>
              </a:rPr>
              <a:t>operations</a:t>
            </a:r>
          </a:p>
          <a:p>
            <a:pPr lvl="1"/>
            <a:r>
              <a:rPr kumimoji="1" lang="en-US" altLang="zh-CN" dirty="0">
                <a:ea typeface="宋体" panose="02010600030101010101" pitchFamily="2" charset="-122"/>
              </a:rPr>
              <a:t>Assign a pointer of one type to a different type without casting</a:t>
            </a:r>
          </a:p>
          <a:p>
            <a:pPr lvl="1"/>
            <a:r>
              <a:rPr kumimoji="1" lang="en-US" altLang="zh-CN" dirty="0">
                <a:ea typeface="宋体" panose="02010600030101010101" pitchFamily="2" charset="-122"/>
              </a:rPr>
              <a:t>Add/subtract float or double values</a:t>
            </a:r>
          </a:p>
          <a:p>
            <a:pPr lvl="1"/>
            <a:r>
              <a:rPr kumimoji="1" lang="en-US" altLang="zh-CN" dirty="0">
                <a:ea typeface="宋体" panose="02010600030101010101" pitchFamily="2" charset="-122"/>
              </a:rPr>
              <a:t>Multiply/divide/shift/mask them</a:t>
            </a:r>
          </a:p>
          <a:p>
            <a:pPr lvl="1"/>
            <a:r>
              <a:rPr kumimoji="1" lang="en-US" altLang="zh-CN" dirty="0">
                <a:ea typeface="宋体" panose="02010600030101010101" pitchFamily="2" charset="-122"/>
              </a:rPr>
              <a:t>Add two pointers</a:t>
            </a:r>
          </a:p>
          <a:p>
            <a:pPr lvl="1"/>
            <a:endParaRPr kumimoji="1" lang="en-US" altLang="zh-CN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2852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395536" y="979488"/>
            <a:ext cx="8748464" cy="5257800"/>
          </a:xfrm>
        </p:spPr>
        <p:txBody>
          <a:bodyPr/>
          <a:lstStyle/>
          <a:p>
            <a:pPr eaLnBrk="1" hangingPunct="1">
              <a:defRPr/>
            </a:pPr>
            <a:endParaRPr kumimoji="0" lang="zh-CN" altLang="en-US" b="1" dirty="0">
              <a:latin typeface="Times New Roman" charset="0"/>
              <a:ea typeface="宋体" charset="0"/>
            </a:endParaRPr>
          </a:p>
          <a:p>
            <a:pPr eaLnBrk="1" hangingPunct="1">
              <a:buFont typeface="Wingdings" charset="0"/>
              <a:buNone/>
              <a:defRPr/>
            </a:pPr>
            <a:r>
              <a:rPr kumimoji="0" lang="en-US" altLang="zh-CN" sz="3200" b="1" dirty="0" smtClean="0">
                <a:latin typeface="Times New Roman" charset="0"/>
                <a:ea typeface="宋体" charset="0"/>
              </a:rPr>
              <a:t>void inverse( float* a)</a:t>
            </a:r>
            <a:r>
              <a:rPr kumimoji="0" lang="x-none" altLang="zh-CN" sz="3200" b="1" dirty="0" smtClean="0">
                <a:latin typeface="Times New Roman" charset="0"/>
                <a:ea typeface="宋体" charset="0"/>
              </a:rPr>
              <a:t> ;</a:t>
            </a:r>
            <a:endParaRPr kumimoji="0" lang="zh-CN" altLang="en-US" sz="3200" b="1" dirty="0">
              <a:latin typeface="Times New Roman" charset="0"/>
              <a:ea typeface="宋体" charset="0"/>
            </a:endParaRPr>
          </a:p>
        </p:txBody>
      </p:sp>
      <p:sp>
        <p:nvSpPr>
          <p:cNvPr id="57347" name="Text Box 4"/>
          <p:cNvSpPr txBox="1">
            <a:spLocks noChangeArrowheads="1"/>
          </p:cNvSpPr>
          <p:nvPr/>
        </p:nvSpPr>
        <p:spPr bwMode="auto">
          <a:xfrm>
            <a:off x="2267744" y="1988840"/>
            <a:ext cx="62484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400" dirty="0" smtClean="0">
                <a:solidFill>
                  <a:srgbClr val="0000FF"/>
                </a:solidFill>
              </a:rPr>
              <a:t>float a[4]  ;</a:t>
            </a:r>
          </a:p>
          <a:p>
            <a:pPr>
              <a:spcBef>
                <a:spcPct val="50000"/>
              </a:spcBef>
              <a:defRPr/>
            </a:pPr>
            <a:r>
              <a:rPr kumimoji="1" lang="en-US" altLang="zh-CN" sz="2400" dirty="0" smtClean="0"/>
              <a:t>a[0]            a[1]   	   a[2]	       a[3]         a[4]</a:t>
            </a:r>
          </a:p>
        </p:txBody>
      </p:sp>
      <p:sp>
        <p:nvSpPr>
          <p:cNvPr id="1030149" name="Text Box 5"/>
          <p:cNvSpPr txBox="1">
            <a:spLocks noChangeArrowheads="1"/>
          </p:cNvSpPr>
          <p:nvPr/>
        </p:nvSpPr>
        <p:spPr bwMode="auto">
          <a:xfrm>
            <a:off x="2123728" y="3614738"/>
            <a:ext cx="914400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400" smtClean="0">
                <a:solidFill>
                  <a:srgbClr val="0000CC"/>
                </a:solidFill>
              </a:rPr>
              <a:t>pStar</a:t>
            </a:r>
          </a:p>
        </p:txBody>
      </p:sp>
      <p:sp>
        <p:nvSpPr>
          <p:cNvPr id="1030150" name="Text Box 6"/>
          <p:cNvSpPr txBox="1">
            <a:spLocks noChangeArrowheads="1"/>
          </p:cNvSpPr>
          <p:nvPr/>
        </p:nvSpPr>
        <p:spPr bwMode="auto">
          <a:xfrm>
            <a:off x="7668865" y="3598863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400" dirty="0" err="1" smtClean="0">
                <a:solidFill>
                  <a:srgbClr val="0000CC"/>
                </a:solidFill>
              </a:rPr>
              <a:t>pEnd</a:t>
            </a:r>
            <a:endParaRPr kumimoji="1" lang="en-US" altLang="zh-CN" sz="2400" dirty="0" smtClean="0">
              <a:solidFill>
                <a:srgbClr val="0000CC"/>
              </a:solidFill>
            </a:endParaRPr>
          </a:p>
        </p:txBody>
      </p:sp>
      <p:sp>
        <p:nvSpPr>
          <p:cNvPr id="1030151" name="Line 7"/>
          <p:cNvSpPr>
            <a:spLocks noChangeShapeType="1"/>
          </p:cNvSpPr>
          <p:nvPr/>
        </p:nvSpPr>
        <p:spPr bwMode="auto">
          <a:xfrm flipV="1">
            <a:off x="2501553" y="3141663"/>
            <a:ext cx="0" cy="5334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7351" name="Text Box 11"/>
          <p:cNvSpPr txBox="1">
            <a:spLocks noChangeArrowheads="1"/>
          </p:cNvSpPr>
          <p:nvPr/>
        </p:nvSpPr>
        <p:spPr bwMode="auto">
          <a:xfrm>
            <a:off x="2700338" y="4076700"/>
            <a:ext cx="7777162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400" dirty="0" smtClean="0">
                <a:solidFill>
                  <a:srgbClr val="336699"/>
                </a:solidFill>
              </a:rPr>
              <a:t>float a[5];</a:t>
            </a:r>
          </a:p>
          <a:p>
            <a:pPr>
              <a:spcBef>
                <a:spcPct val="50000"/>
              </a:spcBef>
              <a:defRPr/>
            </a:pPr>
            <a:r>
              <a:rPr kumimoji="1" lang="en-US" altLang="zh-CN" sz="2400" dirty="0" smtClean="0"/>
              <a:t>a[0]       a[1]   	   a[2]	     a[3]         a[4]        a[5]</a:t>
            </a:r>
          </a:p>
        </p:txBody>
      </p:sp>
      <p:sp>
        <p:nvSpPr>
          <p:cNvPr id="1030156" name="Text Box 12"/>
          <p:cNvSpPr txBox="1">
            <a:spLocks noChangeArrowheads="1"/>
          </p:cNvSpPr>
          <p:nvPr/>
        </p:nvSpPr>
        <p:spPr bwMode="auto">
          <a:xfrm>
            <a:off x="2700338" y="5661025"/>
            <a:ext cx="914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400" smtClean="0">
                <a:solidFill>
                  <a:srgbClr val="FF3300"/>
                </a:solidFill>
              </a:rPr>
              <a:t>start</a:t>
            </a:r>
          </a:p>
        </p:txBody>
      </p:sp>
      <p:sp>
        <p:nvSpPr>
          <p:cNvPr id="1030157" name="Text Box 13"/>
          <p:cNvSpPr txBox="1">
            <a:spLocks noChangeArrowheads="1"/>
          </p:cNvSpPr>
          <p:nvPr/>
        </p:nvSpPr>
        <p:spPr bwMode="auto">
          <a:xfrm>
            <a:off x="8316913" y="573405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400" smtClean="0">
                <a:solidFill>
                  <a:srgbClr val="FF3300"/>
                </a:solidFill>
              </a:rPr>
              <a:t>end</a:t>
            </a:r>
          </a:p>
        </p:txBody>
      </p:sp>
      <p:sp>
        <p:nvSpPr>
          <p:cNvPr id="1030158" name="Line 14"/>
          <p:cNvSpPr>
            <a:spLocks noChangeShapeType="1"/>
          </p:cNvSpPr>
          <p:nvPr/>
        </p:nvSpPr>
        <p:spPr bwMode="auto">
          <a:xfrm flipV="1">
            <a:off x="5003800" y="5084763"/>
            <a:ext cx="0" cy="5334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030159" name="Line 15"/>
          <p:cNvSpPr>
            <a:spLocks noChangeShapeType="1"/>
          </p:cNvSpPr>
          <p:nvPr/>
        </p:nvSpPr>
        <p:spPr bwMode="auto">
          <a:xfrm flipV="1">
            <a:off x="6300788" y="5084763"/>
            <a:ext cx="0" cy="5334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030160" name="Text Box 16"/>
          <p:cNvSpPr txBox="1">
            <a:spLocks noChangeArrowheads="1"/>
          </p:cNvSpPr>
          <p:nvPr/>
        </p:nvSpPr>
        <p:spPr bwMode="auto">
          <a:xfrm>
            <a:off x="4498975" y="5589588"/>
            <a:ext cx="914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400" smtClean="0">
                <a:solidFill>
                  <a:srgbClr val="001C74"/>
                </a:solidFill>
              </a:rPr>
              <a:t>start</a:t>
            </a:r>
          </a:p>
        </p:txBody>
      </p:sp>
      <p:sp>
        <p:nvSpPr>
          <p:cNvPr id="1030161" name="Text Box 17"/>
          <p:cNvSpPr txBox="1">
            <a:spLocks noChangeArrowheads="1"/>
          </p:cNvSpPr>
          <p:nvPr/>
        </p:nvSpPr>
        <p:spPr bwMode="auto">
          <a:xfrm>
            <a:off x="5940425" y="5564188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kumimoji="1" lang="en-US" altLang="zh-CN" sz="2400" smtClean="0">
                <a:solidFill>
                  <a:srgbClr val="001C74"/>
                </a:solidFill>
              </a:rPr>
              <a:t>end</a:t>
            </a:r>
          </a:p>
        </p:txBody>
      </p:sp>
      <p:sp>
        <p:nvSpPr>
          <p:cNvPr id="1030162" name="Line 18"/>
          <p:cNvSpPr>
            <a:spLocks noChangeShapeType="1"/>
          </p:cNvSpPr>
          <p:nvPr/>
        </p:nvSpPr>
        <p:spPr bwMode="auto">
          <a:xfrm flipV="1">
            <a:off x="2917825" y="5013325"/>
            <a:ext cx="0" cy="5334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030163" name="Line 19"/>
          <p:cNvSpPr>
            <a:spLocks noChangeShapeType="1"/>
          </p:cNvSpPr>
          <p:nvPr/>
        </p:nvSpPr>
        <p:spPr bwMode="auto">
          <a:xfrm flipV="1">
            <a:off x="8461375" y="5041900"/>
            <a:ext cx="0" cy="5334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2" name="矩形 1"/>
          <p:cNvSpPr>
            <a:spLocks noChangeArrowheads="1"/>
          </p:cNvSpPr>
          <p:nvPr/>
        </p:nvSpPr>
        <p:spPr bwMode="auto">
          <a:xfrm>
            <a:off x="2628900" y="4149725"/>
            <a:ext cx="6911975" cy="2303463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zh-CN" altLang="en-US" sz="1800">
              <a:latin typeface="Arial" charset="0"/>
            </a:endParaRPr>
          </a:p>
        </p:txBody>
      </p:sp>
      <p:sp>
        <p:nvSpPr>
          <p:cNvPr id="22" name="Line 7"/>
          <p:cNvSpPr>
            <a:spLocks noChangeShapeType="1"/>
          </p:cNvSpPr>
          <p:nvPr/>
        </p:nvSpPr>
        <p:spPr bwMode="auto">
          <a:xfrm flipV="1">
            <a:off x="7740303" y="3141663"/>
            <a:ext cx="0" cy="4572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24" name="Text Box 9"/>
          <p:cNvSpPr txBox="1">
            <a:spLocks noChangeArrowheads="1"/>
          </p:cNvSpPr>
          <p:nvPr/>
        </p:nvSpPr>
        <p:spPr bwMode="auto">
          <a:xfrm>
            <a:off x="3563590" y="3398838"/>
            <a:ext cx="3671888" cy="7207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pPr>
              <a:lnSpc>
                <a:spcPct val="70000"/>
              </a:lnSpc>
              <a:spcBef>
                <a:spcPct val="30000"/>
              </a:spcBef>
            </a:pPr>
            <a:r>
              <a:rPr kumimoji="1" lang="en-US" altLang="zh-CN" sz="2400"/>
              <a:t>	         pStart</a:t>
            </a:r>
          </a:p>
          <a:p>
            <a:pPr>
              <a:lnSpc>
                <a:spcPct val="70000"/>
              </a:lnSpc>
              <a:spcBef>
                <a:spcPct val="30000"/>
              </a:spcBef>
            </a:pPr>
            <a:r>
              <a:rPr kumimoji="1" lang="en-US" altLang="zh-CN" sz="2400"/>
              <a:t>	         pEnd</a:t>
            </a:r>
          </a:p>
        </p:txBody>
      </p:sp>
      <p:sp>
        <p:nvSpPr>
          <p:cNvPr id="80914" name="等腰三角形 3"/>
          <p:cNvSpPr>
            <a:spLocks noChangeArrowheads="1"/>
          </p:cNvSpPr>
          <p:nvPr/>
        </p:nvSpPr>
        <p:spPr bwMode="auto">
          <a:xfrm>
            <a:off x="5290790" y="3141663"/>
            <a:ext cx="360363" cy="187325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zh-CN" altLang="en-US" sz="1800">
              <a:latin typeface="Arial" charset="0"/>
            </a:endParaRPr>
          </a:p>
        </p:txBody>
      </p:sp>
      <p:sp>
        <p:nvSpPr>
          <p:cNvPr id="21" name="标题 1"/>
          <p:cNvSpPr txBox="1">
            <a:spLocks/>
          </p:cNvSpPr>
          <p:nvPr/>
        </p:nvSpPr>
        <p:spPr>
          <a:xfrm>
            <a:off x="228600" y="76200"/>
            <a:ext cx="8001000" cy="6858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dirty="0" smtClean="0"/>
              <a:t>Exercise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713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41 0.00486 L -0.14965 0.0048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30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2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4.81481E-6 L -0.10243 -0.0018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22" y="-9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1.85185E-6 L 0.1467 -0.0055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30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26" y="-27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7.40741E-7 L 0.14757 -0.0074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301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78" y="-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0149" grpId="0"/>
      <p:bldP spid="1030150" grpId="0"/>
      <p:bldP spid="1030156" grpId="0"/>
      <p:bldP spid="1030157" grpId="0"/>
      <p:bldP spid="1030160" grpId="0"/>
      <p:bldP spid="1030161" grpId="0"/>
      <p:bldP spid="2" grpId="0" animBg="1"/>
      <p:bldP spid="2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Exercise</a:t>
            </a:r>
            <a:endParaRPr kumimoji="1" lang="zh-CN" altLang="en-US" dirty="0"/>
          </a:p>
        </p:txBody>
      </p:sp>
      <p:sp>
        <p:nvSpPr>
          <p:cNvPr id="3891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void </a:t>
            </a:r>
            <a:r>
              <a:rPr kumimoji="1" lang="en-US" altLang="zh-CN" dirty="0" smtClean="0">
                <a:ea typeface="宋体" panose="02010600030101010101" pitchFamily="2" charset="-122"/>
              </a:rPr>
              <a:t>insert( </a:t>
            </a:r>
            <a:r>
              <a:rPr kumimoji="1" lang="en-US" altLang="zh-CN" dirty="0" err="1" smtClean="0">
                <a:ea typeface="宋体" panose="02010600030101010101" pitchFamily="2" charset="-122"/>
              </a:rPr>
              <a:t>int</a:t>
            </a:r>
            <a:r>
              <a:rPr kumimoji="1" lang="en-US" altLang="zh-CN" dirty="0" smtClean="0">
                <a:ea typeface="宋体" panose="02010600030101010101" pitchFamily="2" charset="-122"/>
              </a:rPr>
              <a:t> </a:t>
            </a:r>
            <a:r>
              <a:rPr kumimoji="1" lang="en-US" altLang="zh-CN" dirty="0" err="1">
                <a:ea typeface="宋体" panose="02010600030101010101" pitchFamily="2" charset="-122"/>
              </a:rPr>
              <a:t>iA</a:t>
            </a:r>
            <a:r>
              <a:rPr kumimoji="1" lang="en-US" altLang="zh-CN" dirty="0">
                <a:ea typeface="宋体" panose="02010600030101010101" pitchFamily="2" charset="-122"/>
              </a:rPr>
              <a:t>[], 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err="1">
                <a:ea typeface="宋体" panose="02010600030101010101" pitchFamily="2" charset="-122"/>
              </a:rPr>
              <a:t>iNumber</a:t>
            </a:r>
            <a:r>
              <a:rPr kumimoji="1" lang="en-US" altLang="zh-CN" dirty="0">
                <a:ea typeface="宋体" panose="02010600030101010101" pitchFamily="2" charset="-122"/>
              </a:rPr>
              <a:t>, 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err="1">
                <a:ea typeface="宋体" panose="02010600030101010101" pitchFamily="2" charset="-122"/>
              </a:rPr>
              <a:t>iValue</a:t>
            </a:r>
            <a:r>
              <a:rPr kumimoji="1" lang="en-US" altLang="zh-CN" dirty="0">
                <a:ea typeface="宋体" panose="02010600030101010101" pitchFamily="2" charset="-122"/>
              </a:rPr>
              <a:t>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2000" dirty="0" smtClean="0">
                <a:ea typeface="宋体" panose="02010600030101010101" pitchFamily="2" charset="-122"/>
              </a:rPr>
              <a:t>{</a:t>
            </a:r>
            <a:endParaRPr kumimoji="1" lang="en-US" altLang="zh-CN" sz="2000" dirty="0"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int</a:t>
            </a:r>
            <a:r>
              <a:rPr kumimoji="1" lang="en-US" altLang="zh-CN" sz="1800" dirty="0">
                <a:ea typeface="宋体" panose="02010600030101010101" pitchFamily="2" charset="-122"/>
              </a:rPr>
              <a:t> i1, 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iIndex</a:t>
            </a:r>
            <a:r>
              <a:rPr kumimoji="1" lang="en-US" altLang="zh-CN" sz="1800" dirty="0">
                <a:ea typeface="宋体" panose="02010600030101010101" pitchFamily="2" charset="-122"/>
              </a:rPr>
              <a:t>;                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	/*Find the position*/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for(i1=0;i1&lt;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iNumber</a:t>
            </a:r>
            <a:r>
              <a:rPr kumimoji="1" lang="en-US" altLang="zh-CN" sz="1800" dirty="0">
                <a:ea typeface="宋体" panose="02010600030101010101" pitchFamily="2" charset="-122"/>
              </a:rPr>
              <a:t> &amp;&amp;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iA</a:t>
            </a:r>
            <a:r>
              <a:rPr kumimoji="1" lang="en-US" altLang="zh-CN" sz="1800" dirty="0">
                <a:ea typeface="宋体" panose="02010600030101010101" pitchFamily="2" charset="-122"/>
              </a:rPr>
              <a:t>[i1] &lt;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iValue</a:t>
            </a:r>
            <a:r>
              <a:rPr kumimoji="1" lang="en-US" altLang="zh-CN" sz="1800" dirty="0">
                <a:ea typeface="宋体" panose="02010600030101010101" pitchFamily="2" charset="-122"/>
              </a:rPr>
              <a:t>; i1++);  </a:t>
            </a: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/* Can use break */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/*Move elements */</a:t>
            </a: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iIndex</a:t>
            </a:r>
            <a:r>
              <a:rPr kumimoji="1" lang="en-US" altLang="zh-CN" sz="1800" dirty="0">
                <a:ea typeface="宋体" panose="02010600030101010101" pitchFamily="2" charset="-122"/>
              </a:rPr>
              <a:t>=i1;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if (i1 &lt; 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iNumber</a:t>
            </a:r>
            <a:r>
              <a:rPr kumimoji="1" lang="en-US" altLang="zh-CN" sz="1800" dirty="0">
                <a:ea typeface="宋体" panose="02010600030101010101" pitchFamily="2" charset="-122"/>
              </a:rPr>
              <a:t>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{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	for(i1=iNumber-1; i1&gt;=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iIndex</a:t>
            </a:r>
            <a:r>
              <a:rPr kumimoji="1" lang="en-US" altLang="zh-CN" sz="1800" dirty="0">
                <a:ea typeface="宋体" panose="02010600030101010101" pitchFamily="2" charset="-122"/>
              </a:rPr>
              <a:t>; i1--)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		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iA</a:t>
            </a:r>
            <a:r>
              <a:rPr kumimoji="1" lang="en-US" altLang="zh-CN" sz="1800" dirty="0">
                <a:ea typeface="宋体" panose="02010600030101010101" pitchFamily="2" charset="-122"/>
              </a:rPr>
              <a:t>[i1+1]=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iA</a:t>
            </a:r>
            <a:r>
              <a:rPr kumimoji="1" lang="en-US" altLang="zh-CN" sz="1800" dirty="0">
                <a:ea typeface="宋体" panose="02010600030101010101" pitchFamily="2" charset="-122"/>
              </a:rPr>
              <a:t>[i1];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}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  <a:r>
              <a:rPr kumimoji="1" lang="en-US" altLang="zh-CN" sz="1800" dirty="0">
                <a:solidFill>
                  <a:srgbClr val="00B050"/>
                </a:solidFill>
                <a:ea typeface="宋体" panose="02010600030101010101" pitchFamily="2" charset="-122"/>
              </a:rPr>
              <a:t>/*Insertion*/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	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iA</a:t>
            </a:r>
            <a:r>
              <a:rPr kumimoji="1" lang="en-US" altLang="zh-CN" sz="1800" dirty="0">
                <a:ea typeface="宋体" panose="02010600030101010101" pitchFamily="2" charset="-122"/>
              </a:rPr>
              <a:t>[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iIndex</a:t>
            </a:r>
            <a:r>
              <a:rPr kumimoji="1" lang="en-US" altLang="zh-CN" sz="1800" dirty="0">
                <a:ea typeface="宋体" panose="02010600030101010101" pitchFamily="2" charset="-122"/>
              </a:rPr>
              <a:t>]=</a:t>
            </a:r>
            <a:r>
              <a:rPr kumimoji="1" lang="en-US" altLang="zh-CN" sz="1800" dirty="0" err="1">
                <a:ea typeface="宋体" panose="02010600030101010101" pitchFamily="2" charset="-122"/>
              </a:rPr>
              <a:t>iValue</a:t>
            </a:r>
            <a:r>
              <a:rPr kumimoji="1" lang="en-US" altLang="zh-CN" sz="1800" dirty="0">
                <a:ea typeface="宋体" panose="02010600030101010101" pitchFamily="2" charset="-122"/>
              </a:rPr>
              <a:t>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sz="1800" dirty="0">
                <a:ea typeface="宋体" panose="02010600030101010101" pitchFamily="2" charset="-122"/>
              </a:rPr>
              <a:t>}</a:t>
            </a:r>
            <a:endParaRPr kumimoji="1" lang="zh-CN" altLang="en-US" sz="1800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6262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sp>
        <p:nvSpPr>
          <p:cNvPr id="819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ea typeface="宋体" panose="02010600030101010101" pitchFamily="2" charset="-122"/>
              </a:rPr>
              <a:t>A </a:t>
            </a:r>
            <a:r>
              <a:rPr kumimoji="1" lang="en-US" altLang="zh-CN" dirty="0">
                <a:ea typeface="宋体" panose="02010600030101010101" pitchFamily="2" charset="-122"/>
              </a:rPr>
              <a:t>pointer is nothing but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a variable </a:t>
            </a:r>
            <a:r>
              <a:rPr kumimoji="1" lang="en-US" altLang="zh-CN" dirty="0">
                <a:ea typeface="宋体" panose="02010600030101010101" pitchFamily="2" charset="-122"/>
              </a:rPr>
              <a:t>that holds (contains) </a:t>
            </a:r>
            <a:endParaRPr kumimoji="1" lang="en-US" altLang="zh-CN" dirty="0" smtClean="0"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ea typeface="宋体" panose="02010600030101010101" pitchFamily="2" charset="-122"/>
              </a:rPr>
              <a:t>   an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address</a:t>
            </a:r>
            <a:r>
              <a:rPr kumimoji="1" lang="en-US" altLang="zh-CN" dirty="0">
                <a:ea typeface="宋体" panose="02010600030101010101" pitchFamily="2" charset="-122"/>
              </a:rPr>
              <a:t>, </a:t>
            </a:r>
            <a:r>
              <a:rPr lang="en-US" altLang="zh-CN" dirty="0">
                <a:ea typeface="宋体" panose="02010600030101010101" pitchFamily="2" charset="-122"/>
              </a:rPr>
              <a:t>which is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a location </a:t>
            </a:r>
            <a:r>
              <a:rPr lang="en-US" altLang="zh-CN" dirty="0">
                <a:ea typeface="宋体" panose="02010600030101010101" pitchFamily="2" charset="-122"/>
              </a:rPr>
              <a:t>of an object in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memory.</a:t>
            </a: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pPr marL="0" lvl="2" indent="0">
              <a:buClrTx/>
            </a:pPr>
            <a:endParaRPr lang="en-US" altLang="zh-CN" dirty="0">
              <a:ea typeface="宋体" panose="02010600030101010101" pitchFamily="2" charset="-122"/>
            </a:endParaRPr>
          </a:p>
          <a:p>
            <a:endParaRPr kumimoji="1" lang="zh-CN" altLang="en-US" dirty="0">
              <a:ea typeface="宋体" panose="02010600030101010101" pitchFamily="2" charset="-122"/>
            </a:endParaRPr>
          </a:p>
        </p:txBody>
      </p:sp>
      <p:pic>
        <p:nvPicPr>
          <p:cNvPr id="5" name="图片 2" descr="屏幕快照 2016-11-24 下午9.39.2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171292"/>
            <a:ext cx="7126837" cy="43540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8539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 string  </a:t>
            </a:r>
            <a:endParaRPr kumimoji="1" lang="zh-CN" altLang="en-US" dirty="0"/>
          </a:p>
        </p:txBody>
      </p:sp>
      <p:sp>
        <p:nvSpPr>
          <p:cNvPr id="28675" name="内容占位符 2"/>
          <p:cNvSpPr>
            <a:spLocks noGrp="1"/>
          </p:cNvSpPr>
          <p:nvPr>
            <p:ph idx="1"/>
          </p:nvPr>
        </p:nvSpPr>
        <p:spPr>
          <a:xfrm>
            <a:off x="304800" y="990600"/>
            <a:ext cx="8610600" cy="3200400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char  </a:t>
            </a:r>
            <a:r>
              <a:rPr kumimoji="1" lang="en-US" altLang="zh-CN" dirty="0" err="1">
                <a:ea typeface="宋体" panose="02010600030101010101" pitchFamily="2" charset="-122"/>
              </a:rPr>
              <a:t>str</a:t>
            </a:r>
            <a:r>
              <a:rPr kumimoji="1" lang="en-US" altLang="zh-CN" dirty="0">
                <a:ea typeface="宋体" panose="02010600030101010101" pitchFamily="2" charset="-122"/>
              </a:rPr>
              <a:t>[5] = “Hi”;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char </a:t>
            </a:r>
            <a:r>
              <a:rPr kumimoji="1" lang="en-US" altLang="zh-CN" dirty="0" err="1">
                <a:ea typeface="宋体" panose="02010600030101010101" pitchFamily="2" charset="-122"/>
              </a:rPr>
              <a:t>str</a:t>
            </a:r>
            <a:r>
              <a:rPr kumimoji="1" lang="en-US" altLang="zh-CN" dirty="0">
                <a:ea typeface="宋体" panose="02010600030101010101" pitchFamily="2" charset="-122"/>
              </a:rPr>
              <a:t>[5] = {‘H’, ‘</a:t>
            </a:r>
            <a:r>
              <a:rPr kumimoji="1" lang="en-US" altLang="zh-CN" dirty="0" err="1"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ea typeface="宋体" panose="02010600030101010101" pitchFamily="2" charset="-122"/>
              </a:rPr>
              <a:t>’,’\0’};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char  </a:t>
            </a:r>
            <a:r>
              <a:rPr kumimoji="1" lang="en-US" altLang="zh-CN" dirty="0" err="1">
                <a:ea typeface="宋体" panose="02010600030101010101" pitchFamily="2" charset="-122"/>
              </a:rPr>
              <a:t>str</a:t>
            </a:r>
            <a:r>
              <a:rPr kumimoji="1" lang="en-US" altLang="zh-CN" dirty="0">
                <a:ea typeface="宋体" panose="02010600030101010101" pitchFamily="2" charset="-122"/>
              </a:rPr>
              <a:t>[5] = {‘H’, ‘</a:t>
            </a:r>
            <a:r>
              <a:rPr kumimoji="1" lang="en-US" altLang="zh-CN" dirty="0" err="1"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ea typeface="宋体" panose="02010600030101010101" pitchFamily="2" charset="-122"/>
              </a:rPr>
              <a:t>’}</a:t>
            </a:r>
            <a:r>
              <a:rPr kumimoji="1" lang="en-US" altLang="zh-CN" dirty="0" smtClean="0">
                <a:ea typeface="宋体" panose="02010600030101010101" pitchFamily="2" charset="-122"/>
              </a:rPr>
              <a:t>;</a:t>
            </a:r>
            <a:endParaRPr kumimoji="1" lang="zh-CN" altLang="en-US" dirty="0">
              <a:ea typeface="宋体" panose="02010600030101010101" pitchFamily="2" charset="-122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kumimoji="1" lang="zh-CN" altLang="en-US" dirty="0" smtClean="0"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char  </a:t>
            </a:r>
            <a:r>
              <a:rPr kumimoji="1" lang="en-US" altLang="zh-CN" dirty="0" smtClean="0">
                <a:ea typeface="宋体" panose="02010600030101010101" pitchFamily="2" charset="-122"/>
              </a:rPr>
              <a:t>str1[ ] </a:t>
            </a:r>
            <a:r>
              <a:rPr kumimoji="1" lang="en-US" altLang="zh-CN" dirty="0">
                <a:ea typeface="宋体" panose="02010600030101010101" pitchFamily="2" charset="-122"/>
              </a:rPr>
              <a:t>= {‘H’, ‘</a:t>
            </a:r>
            <a:r>
              <a:rPr kumimoji="1" lang="en-US" altLang="zh-CN" dirty="0" err="1"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ea typeface="宋体" panose="02010600030101010101" pitchFamily="2" charset="-122"/>
              </a:rPr>
              <a:t>’}</a:t>
            </a:r>
            <a:r>
              <a:rPr kumimoji="1" lang="en-US" altLang="zh-CN" dirty="0" smtClean="0">
                <a:ea typeface="宋体" panose="02010600030101010101" pitchFamily="2" charset="-122"/>
              </a:rPr>
              <a:t>;</a:t>
            </a:r>
          </a:p>
          <a:p>
            <a:pPr marL="0" indent="0"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char  </a:t>
            </a:r>
            <a:r>
              <a:rPr kumimoji="1" lang="en-US" altLang="zh-CN" dirty="0" smtClean="0">
                <a:ea typeface="宋体" panose="02010600030101010101" pitchFamily="2" charset="-122"/>
              </a:rPr>
              <a:t>str2[ </a:t>
            </a:r>
            <a:r>
              <a:rPr kumimoji="1" lang="en-US" altLang="zh-CN" dirty="0">
                <a:ea typeface="宋体" panose="02010600030101010101" pitchFamily="2" charset="-122"/>
              </a:rPr>
              <a:t>] = </a:t>
            </a:r>
            <a:r>
              <a:rPr kumimoji="1" lang="en-US" altLang="zh-CN" dirty="0" smtClean="0">
                <a:ea typeface="宋体" panose="02010600030101010101" pitchFamily="2" charset="-122"/>
              </a:rPr>
              <a:t>{“Hi”};</a:t>
            </a:r>
          </a:p>
          <a:p>
            <a:pPr marL="0" indent="0"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char  </a:t>
            </a:r>
            <a:r>
              <a:rPr kumimoji="1" lang="en-US" altLang="zh-CN" dirty="0" smtClean="0">
                <a:ea typeface="宋体" panose="02010600030101010101" pitchFamily="2" charset="-122"/>
              </a:rPr>
              <a:t>str3[5] </a:t>
            </a:r>
            <a:r>
              <a:rPr kumimoji="1" lang="en-US" altLang="zh-CN" dirty="0">
                <a:ea typeface="宋体" panose="02010600030101010101" pitchFamily="2" charset="-122"/>
              </a:rPr>
              <a:t>= </a:t>
            </a:r>
            <a:r>
              <a:rPr kumimoji="1" lang="en-US" altLang="zh-CN" dirty="0" smtClean="0">
                <a:ea typeface="宋体" panose="02010600030101010101" pitchFamily="2" charset="-122"/>
              </a:rPr>
              <a:t>“Hi”;</a:t>
            </a:r>
          </a:p>
          <a:p>
            <a:pPr marL="0" indent="0">
              <a:buNone/>
            </a:pPr>
            <a:endParaRPr kumimoji="1" lang="en-US" altLang="zh-CN" dirty="0"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kumimoji="1" lang="en-US" altLang="zh-CN" dirty="0" smtClean="0">
                <a:ea typeface="宋体" panose="02010600030101010101" pitchFamily="2" charset="-122"/>
              </a:rPr>
              <a:t>                                 </a:t>
            </a:r>
            <a:r>
              <a:rPr kumimoji="1" lang="en-US" altLang="zh-CN" dirty="0" err="1" smtClean="0">
                <a:ea typeface="宋体" panose="02010600030101010101" pitchFamily="2" charset="-122"/>
              </a:rPr>
              <a:t>sizeof</a:t>
            </a:r>
            <a:r>
              <a:rPr kumimoji="1" lang="en-US" altLang="zh-CN" dirty="0" smtClean="0">
                <a:ea typeface="宋体" panose="02010600030101010101" pitchFamily="2" charset="-122"/>
              </a:rPr>
              <a:t> ( str1 )== </a:t>
            </a:r>
            <a:r>
              <a:rPr kumimoji="1" lang="en-US" altLang="zh-CN" dirty="0" err="1" smtClean="0">
                <a:ea typeface="宋体" panose="02010600030101010101" pitchFamily="2" charset="-122"/>
              </a:rPr>
              <a:t>sizeof</a:t>
            </a:r>
            <a:r>
              <a:rPr kumimoji="1" lang="en-US" altLang="zh-CN" dirty="0" smtClean="0">
                <a:ea typeface="宋体" panose="02010600030101010101" pitchFamily="2" charset="-122"/>
              </a:rPr>
              <a:t>( str2) == </a:t>
            </a:r>
            <a:r>
              <a:rPr kumimoji="1" lang="en-US" altLang="zh-CN" dirty="0" err="1" smtClean="0">
                <a:ea typeface="宋体" panose="02010600030101010101" pitchFamily="2" charset="-122"/>
              </a:rPr>
              <a:t>sizeof</a:t>
            </a:r>
            <a:r>
              <a:rPr kumimoji="1" lang="en-US" altLang="zh-CN" dirty="0" smtClean="0">
                <a:ea typeface="宋体" panose="02010600030101010101" pitchFamily="2" charset="-122"/>
              </a:rPr>
              <a:t>( str3) ?</a:t>
            </a:r>
          </a:p>
          <a:p>
            <a:pPr marL="0" indent="0">
              <a:buNone/>
            </a:pPr>
            <a:r>
              <a:rPr kumimoji="1" lang="en-US" altLang="zh-CN" dirty="0" smtClean="0">
                <a:ea typeface="宋体" panose="02010600030101010101" pitchFamily="2" charset="-122"/>
              </a:rPr>
              <a:t>		         </a:t>
            </a:r>
            <a:r>
              <a:rPr kumimoji="1" lang="en-US" altLang="zh-CN" dirty="0" err="1" smtClean="0">
                <a:ea typeface="宋体" panose="02010600030101010101" pitchFamily="2" charset="-122"/>
              </a:rPr>
              <a:t>strlen</a:t>
            </a:r>
            <a:r>
              <a:rPr kumimoji="1" lang="en-US" altLang="zh-CN" dirty="0" smtClean="0">
                <a:ea typeface="宋体" panose="02010600030101010101" pitchFamily="2" charset="-122"/>
              </a:rPr>
              <a:t>( </a:t>
            </a:r>
            <a:r>
              <a:rPr kumimoji="1" lang="en-US" altLang="zh-CN" dirty="0">
                <a:ea typeface="宋体" panose="02010600030101010101" pitchFamily="2" charset="-122"/>
              </a:rPr>
              <a:t>str1 )== </a:t>
            </a:r>
            <a:r>
              <a:rPr kumimoji="1" lang="en-US" altLang="zh-CN" dirty="0" err="1" smtClean="0">
                <a:ea typeface="宋体" panose="02010600030101010101" pitchFamily="2" charset="-122"/>
              </a:rPr>
              <a:t>strlen</a:t>
            </a:r>
            <a:r>
              <a:rPr kumimoji="1" lang="en-US" altLang="zh-CN" dirty="0" smtClean="0">
                <a:ea typeface="宋体" panose="02010600030101010101" pitchFamily="2" charset="-122"/>
              </a:rPr>
              <a:t>( </a:t>
            </a:r>
            <a:r>
              <a:rPr kumimoji="1" lang="en-US" altLang="zh-CN" dirty="0">
                <a:ea typeface="宋体" panose="02010600030101010101" pitchFamily="2" charset="-122"/>
              </a:rPr>
              <a:t>str2) == </a:t>
            </a:r>
            <a:r>
              <a:rPr kumimoji="1" lang="en-US" altLang="zh-CN" dirty="0" err="1" smtClean="0">
                <a:ea typeface="宋体" panose="02010600030101010101" pitchFamily="2" charset="-122"/>
              </a:rPr>
              <a:t>strlen</a:t>
            </a:r>
            <a:r>
              <a:rPr kumimoji="1" lang="en-US" altLang="zh-CN" dirty="0" smtClean="0">
                <a:ea typeface="宋体" panose="02010600030101010101" pitchFamily="2" charset="-122"/>
              </a:rPr>
              <a:t>( </a:t>
            </a:r>
            <a:r>
              <a:rPr kumimoji="1" lang="en-US" altLang="zh-CN" dirty="0">
                <a:ea typeface="宋体" panose="02010600030101010101" pitchFamily="2" charset="-122"/>
              </a:rPr>
              <a:t>str3) ?</a:t>
            </a:r>
            <a:endParaRPr kumimoji="1" lang="zh-CN" altLang="en-US" dirty="0">
              <a:ea typeface="宋体" panose="02010600030101010101" pitchFamily="2" charset="-122"/>
            </a:endParaRPr>
          </a:p>
          <a:p>
            <a:pPr marL="0" indent="0">
              <a:buNone/>
            </a:pPr>
            <a:endParaRPr kumimoji="1" lang="zh-CN" altLang="en-US" dirty="0">
              <a:ea typeface="宋体" panose="02010600030101010101" pitchFamily="2" charset="-122"/>
            </a:endParaRPr>
          </a:p>
          <a:p>
            <a:pPr marL="0" indent="0">
              <a:buNone/>
            </a:pPr>
            <a:endParaRPr kumimoji="1" lang="zh-CN" altLang="en-US" dirty="0">
              <a:ea typeface="宋体" panose="02010600030101010101" pitchFamily="2" charset="-122"/>
            </a:endParaRPr>
          </a:p>
          <a:p>
            <a:pPr marL="0" indent="0">
              <a:buNone/>
            </a:pPr>
            <a:endParaRPr kumimoji="1" lang="zh-CN" altLang="en-US" dirty="0">
              <a:ea typeface="宋体" panose="02010600030101010101" pitchFamily="2" charset="-122"/>
            </a:endParaRPr>
          </a:p>
          <a:p>
            <a:pPr marL="0" indent="0">
              <a:buNone/>
            </a:pPr>
            <a:endParaRPr kumimoji="1" lang="zh-CN" altLang="en-US" dirty="0">
              <a:ea typeface="宋体" panose="02010600030101010101" pitchFamily="2" charset="-122"/>
            </a:endParaRPr>
          </a:p>
          <a:p>
            <a:pPr marL="0" indent="0">
              <a:buNone/>
            </a:pPr>
            <a:endParaRPr kumimoji="1" lang="zh-CN" altLang="en-US" dirty="0">
              <a:ea typeface="宋体" panose="02010600030101010101" pitchFamily="2" charset="-122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kumimoji="1" lang="zh-CN" altLang="en-US" dirty="0">
              <a:ea typeface="宋体" panose="02010600030101010101" pitchFamily="2" charset="-122"/>
            </a:endParaRPr>
          </a:p>
        </p:txBody>
      </p:sp>
      <p:graphicFrame>
        <p:nvGraphicFramePr>
          <p:cNvPr id="4" name="Group 19"/>
          <p:cNvGraphicFramePr>
            <a:graphicFrameLocks noGrp="1"/>
          </p:cNvGraphicFramePr>
          <p:nvPr/>
        </p:nvGraphicFramePr>
        <p:xfrm>
          <a:off x="6477000" y="990600"/>
          <a:ext cx="1676400" cy="2911477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826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‘H’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826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‘i’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810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‘\0’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826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826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8690" name="矩形 4"/>
          <p:cNvSpPr>
            <a:spLocks noChangeArrowheads="1"/>
          </p:cNvSpPr>
          <p:nvPr/>
        </p:nvSpPr>
        <p:spPr bwMode="auto">
          <a:xfrm>
            <a:off x="5867400" y="990600"/>
            <a:ext cx="5429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str</a:t>
            </a:r>
            <a:endParaRPr lang="zh-CN" altLang="en-US" sz="1400">
              <a:latin typeface="Arial" panose="020B0604020202020204" pitchFamily="34" charset="0"/>
            </a:endParaRPr>
          </a:p>
        </p:txBody>
      </p:sp>
      <p:pic>
        <p:nvPicPr>
          <p:cNvPr id="6" name="图片 5" descr="屏幕快照 2018-11-21 下午7.58.0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4293096"/>
            <a:ext cx="2147790" cy="206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15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3132138" y="6481763"/>
            <a:ext cx="2133600" cy="3762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0E20E105-B218-074D-B3D4-3261AFE7AF30}" type="slidenum">
              <a:rPr lang="en-US" altLang="zh-CN" sz="1400" b="0"/>
              <a:pPr/>
              <a:t>51</a:t>
            </a:fld>
            <a:endParaRPr lang="en-US" altLang="zh-CN" sz="1400" b="0"/>
          </a:p>
        </p:txBody>
      </p:sp>
      <p:sp>
        <p:nvSpPr>
          <p:cNvPr id="101380" name="Rectangle 3"/>
          <p:cNvSpPr>
            <a:spLocks noChangeArrowheads="1"/>
          </p:cNvSpPr>
          <p:nvPr/>
        </p:nvSpPr>
        <p:spPr bwMode="auto">
          <a:xfrm>
            <a:off x="0" y="30003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1381" name="Rectangle 4"/>
          <p:cNvSpPr>
            <a:spLocks noChangeArrowheads="1"/>
          </p:cNvSpPr>
          <p:nvPr/>
        </p:nvSpPr>
        <p:spPr bwMode="auto">
          <a:xfrm>
            <a:off x="0" y="30003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1382" name="Rectangle 5"/>
          <p:cNvSpPr>
            <a:spLocks noChangeArrowheads="1"/>
          </p:cNvSpPr>
          <p:nvPr/>
        </p:nvSpPr>
        <p:spPr bwMode="auto">
          <a:xfrm>
            <a:off x="0" y="271462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1383" name="Rectangle 6"/>
          <p:cNvSpPr>
            <a:spLocks noChangeArrowheads="1"/>
          </p:cNvSpPr>
          <p:nvPr/>
        </p:nvSpPr>
        <p:spPr bwMode="auto">
          <a:xfrm>
            <a:off x="0" y="29241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1384" name="Rectangle 7"/>
          <p:cNvSpPr>
            <a:spLocks noChangeArrowheads="1"/>
          </p:cNvSpPr>
          <p:nvPr/>
        </p:nvSpPr>
        <p:spPr bwMode="auto">
          <a:xfrm>
            <a:off x="0" y="2743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1385" name="Rectangle 8"/>
          <p:cNvSpPr>
            <a:spLocks noChangeArrowheads="1"/>
          </p:cNvSpPr>
          <p:nvPr/>
        </p:nvSpPr>
        <p:spPr bwMode="auto">
          <a:xfrm>
            <a:off x="0" y="256698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1386" name="Rectangle 9"/>
          <p:cNvSpPr>
            <a:spLocks noChangeArrowheads="1"/>
          </p:cNvSpPr>
          <p:nvPr/>
        </p:nvSpPr>
        <p:spPr bwMode="auto">
          <a:xfrm>
            <a:off x="0" y="28003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1387" name="Rectangle 10"/>
          <p:cNvSpPr>
            <a:spLocks noChangeArrowheads="1"/>
          </p:cNvSpPr>
          <p:nvPr/>
        </p:nvSpPr>
        <p:spPr bwMode="auto">
          <a:xfrm>
            <a:off x="0" y="2514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1388" name="Rectangle 11"/>
          <p:cNvSpPr>
            <a:spLocks noChangeArrowheads="1"/>
          </p:cNvSpPr>
          <p:nvPr/>
        </p:nvSpPr>
        <p:spPr bwMode="auto">
          <a:xfrm>
            <a:off x="0" y="2514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1389" name="Rectangle 12"/>
          <p:cNvSpPr>
            <a:spLocks noChangeArrowheads="1"/>
          </p:cNvSpPr>
          <p:nvPr/>
        </p:nvSpPr>
        <p:spPr bwMode="auto">
          <a:xfrm>
            <a:off x="0" y="2514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1390" name="Rectangle 13"/>
          <p:cNvSpPr>
            <a:spLocks noChangeArrowheads="1"/>
          </p:cNvSpPr>
          <p:nvPr/>
        </p:nvSpPr>
        <p:spPr bwMode="gray">
          <a:xfrm>
            <a:off x="648717" y="620688"/>
            <a:ext cx="8459787" cy="6065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charset="0"/>
              <a:buNone/>
              <a:defRPr/>
            </a:pPr>
            <a:endParaRPr lang="en-US" altLang="zh-CN" sz="2400" dirty="0">
              <a:solidFill>
                <a:srgbClr val="002060"/>
              </a:solidFill>
            </a:endParaRP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charset="0"/>
              <a:buNone/>
              <a:defRPr/>
            </a:pPr>
            <a:r>
              <a:rPr lang="en-US" altLang="zh-CN" sz="2400" dirty="0">
                <a:solidFill>
                  <a:srgbClr val="002060"/>
                </a:solidFill>
              </a:rPr>
              <a:t>char </a:t>
            </a:r>
            <a:r>
              <a:rPr lang="en-US" altLang="zh-CN" sz="2400" dirty="0" err="1">
                <a:solidFill>
                  <a:srgbClr val="002060"/>
                </a:solidFill>
              </a:rPr>
              <a:t>cArr</a:t>
            </a:r>
            <a:r>
              <a:rPr lang="en-US" altLang="zh-CN" sz="2400" dirty="0">
                <a:solidFill>
                  <a:srgbClr val="002060"/>
                </a:solidFill>
              </a:rPr>
              <a:t>[11]</a:t>
            </a:r>
            <a:r>
              <a:rPr lang="en-US" altLang="zh-CN" sz="2400" dirty="0" smtClean="0">
                <a:solidFill>
                  <a:srgbClr val="002060"/>
                </a:solidFill>
              </a:rPr>
              <a:t>=“C Language”;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charset="0"/>
              <a:buNone/>
              <a:defRPr/>
            </a:pPr>
            <a:r>
              <a:rPr lang="en-US" altLang="zh-CN" sz="2400" dirty="0" smtClean="0">
                <a:solidFill>
                  <a:srgbClr val="002060"/>
                </a:solidFill>
              </a:rPr>
              <a:t>char </a:t>
            </a:r>
            <a:r>
              <a:rPr lang="en-US" altLang="zh-CN" sz="2400" dirty="0">
                <a:solidFill>
                  <a:srgbClr val="002060"/>
                </a:solidFill>
              </a:rPr>
              <a:t>*</a:t>
            </a:r>
            <a:r>
              <a:rPr lang="en-US" altLang="zh-CN" sz="2400" dirty="0" smtClean="0">
                <a:solidFill>
                  <a:srgbClr val="002060"/>
                </a:solidFill>
              </a:rPr>
              <a:t>pc = “Hello world!” 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charset="0"/>
              <a:buNone/>
              <a:defRPr/>
            </a:pPr>
            <a:r>
              <a:rPr lang="en-US" altLang="zh-CN" sz="2400" dirty="0" smtClean="0"/>
              <a:t>for</a:t>
            </a:r>
            <a:r>
              <a:rPr lang="en-US" altLang="zh-CN" sz="2400" dirty="0"/>
              <a:t>( pc = </a:t>
            </a:r>
            <a:r>
              <a:rPr lang="en-US" altLang="zh-CN" sz="2400" dirty="0" err="1"/>
              <a:t>cArr</a:t>
            </a:r>
            <a:r>
              <a:rPr lang="en-US" altLang="zh-CN" sz="2400" dirty="0"/>
              <a:t>; pc&lt;cArr+10; pc++)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charset="0"/>
              <a:buNone/>
              <a:defRPr/>
            </a:pPr>
            <a:r>
              <a:rPr lang="en-US" altLang="zh-CN" sz="2400" dirty="0"/>
              <a:t>    </a:t>
            </a:r>
            <a:r>
              <a:rPr lang="en-US" altLang="zh-CN" sz="2400" dirty="0" err="1"/>
              <a:t>printf</a:t>
            </a:r>
            <a:r>
              <a:rPr lang="en-US" altLang="zh-CN" sz="2400" dirty="0"/>
              <a:t>("</a:t>
            </a:r>
            <a:r>
              <a:rPr lang="en-US" altLang="zh-CN" sz="2400" dirty="0">
                <a:solidFill>
                  <a:srgbClr val="0000FF"/>
                </a:solidFill>
              </a:rPr>
              <a:t>%c</a:t>
            </a:r>
            <a:r>
              <a:rPr lang="en-US" altLang="zh-CN" sz="2400" dirty="0"/>
              <a:t>", </a:t>
            </a:r>
            <a:r>
              <a:rPr lang="en-US" altLang="zh-CN" sz="2400" dirty="0">
                <a:solidFill>
                  <a:srgbClr val="0000FF"/>
                </a:solidFill>
              </a:rPr>
              <a:t>*pc</a:t>
            </a:r>
            <a:r>
              <a:rPr lang="en-US" altLang="zh-CN" sz="2400" dirty="0"/>
              <a:t>);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/>
              <a:t> </a:t>
            </a:r>
            <a:r>
              <a:rPr lang="en-US" altLang="zh-CN" sz="2400" dirty="0" smtClean="0">
                <a:solidFill>
                  <a:srgbClr val="C00000"/>
                </a:solidFill>
              </a:rPr>
              <a:t>pc</a:t>
            </a:r>
            <a:r>
              <a:rPr lang="en-US" altLang="zh-CN" sz="2400" dirty="0">
                <a:solidFill>
                  <a:srgbClr val="C00000"/>
                </a:solidFill>
              </a:rPr>
              <a:t>=</a:t>
            </a:r>
            <a:r>
              <a:rPr lang="en-US" altLang="zh-CN" sz="2400" dirty="0" err="1">
                <a:solidFill>
                  <a:srgbClr val="C00000"/>
                </a:solidFill>
              </a:rPr>
              <a:t>cArr</a:t>
            </a:r>
            <a:r>
              <a:rPr lang="en-US" altLang="zh-CN" sz="2400" dirty="0">
                <a:solidFill>
                  <a:srgbClr val="C00000"/>
                </a:solidFill>
              </a:rPr>
              <a:t>; </a:t>
            </a:r>
            <a:r>
              <a:rPr lang="en-US" altLang="zh-CN" sz="2400" dirty="0">
                <a:solidFill>
                  <a:srgbClr val="008000"/>
                </a:solidFill>
              </a:rPr>
              <a:t>/*</a:t>
            </a:r>
            <a:r>
              <a:rPr lang="zh-CN" altLang="en-US" sz="2400" dirty="0">
                <a:solidFill>
                  <a:srgbClr val="008000"/>
                </a:solidFill>
              </a:rPr>
              <a:t>指针复位*</a:t>
            </a:r>
            <a:r>
              <a:rPr lang="en-US" altLang="zh-CN" sz="2400" dirty="0" smtClean="0">
                <a:solidFill>
                  <a:srgbClr val="008000"/>
                </a:solidFill>
              </a:rPr>
              <a:t>/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rgbClr val="002060"/>
                </a:solidFill>
              </a:rPr>
              <a:t>puts( pc</a:t>
            </a:r>
            <a:r>
              <a:rPr lang="en-US" altLang="zh-CN" sz="2400" dirty="0" smtClean="0">
                <a:solidFill>
                  <a:srgbClr val="002060"/>
                </a:solidFill>
              </a:rPr>
              <a:t>); 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 err="1" smtClean="0">
                <a:solidFill>
                  <a:srgbClr val="002060"/>
                </a:solidFill>
              </a:rPr>
              <a:t>putchar</a:t>
            </a:r>
            <a:r>
              <a:rPr lang="en-US" altLang="zh-CN" sz="2400" dirty="0" smtClean="0">
                <a:solidFill>
                  <a:srgbClr val="002060"/>
                </a:solidFill>
              </a:rPr>
              <a:t>(‘\n’);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 smtClean="0">
                <a:solidFill>
                  <a:srgbClr val="002060"/>
                </a:solidFill>
              </a:rPr>
              <a:t> </a:t>
            </a:r>
            <a:r>
              <a:rPr lang="en-US" altLang="zh-CN" sz="2400" dirty="0" smtClean="0"/>
              <a:t>for</a:t>
            </a:r>
            <a:r>
              <a:rPr lang="en-US" altLang="zh-CN" sz="2400" dirty="0"/>
              <a:t>(</a:t>
            </a:r>
            <a:r>
              <a:rPr lang="en-US" altLang="zh-CN" sz="2400" dirty="0" err="1"/>
              <a:t>i</a:t>
            </a:r>
            <a:r>
              <a:rPr lang="en-US" altLang="zh-CN" sz="2400" dirty="0"/>
              <a:t>=0;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&lt;10;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++, pc++)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buFont typeface="Wingdings" charset="0"/>
              <a:buNone/>
              <a:defRPr/>
            </a:pPr>
            <a:r>
              <a:rPr lang="en-US" altLang="zh-CN" sz="2400" dirty="0"/>
              <a:t>    </a:t>
            </a:r>
            <a:r>
              <a:rPr lang="en-US" altLang="zh-CN" sz="2400" dirty="0" err="1"/>
              <a:t>printf</a:t>
            </a:r>
            <a:r>
              <a:rPr lang="en-US" altLang="zh-CN" sz="2400" dirty="0"/>
              <a:t>(“</a:t>
            </a:r>
            <a:r>
              <a:rPr lang="en-US" altLang="zh-CN" sz="2400" dirty="0">
                <a:solidFill>
                  <a:srgbClr val="0000FF"/>
                </a:solidFill>
              </a:rPr>
              <a:t>%s\n</a:t>
            </a:r>
            <a:r>
              <a:rPr lang="en-US" altLang="zh-CN" sz="2400" dirty="0"/>
              <a:t>”, </a:t>
            </a:r>
            <a:r>
              <a:rPr lang="en-US" altLang="zh-CN" sz="2400" dirty="0">
                <a:solidFill>
                  <a:srgbClr val="0000FF"/>
                </a:solidFill>
              </a:rPr>
              <a:t>pc </a:t>
            </a:r>
            <a:r>
              <a:rPr lang="en-US" altLang="zh-CN" sz="2400" dirty="0"/>
              <a:t>); </a:t>
            </a:r>
          </a:p>
          <a:p>
            <a:pPr marL="609600" indent="-609600">
              <a:spcBef>
                <a:spcPct val="20000"/>
              </a:spcBef>
              <a:buClr>
                <a:srgbClr val="0000CC"/>
              </a:buClr>
              <a:defRPr/>
            </a:pPr>
            <a:r>
              <a:rPr lang="en-US" altLang="zh-CN" sz="2400" dirty="0">
                <a:solidFill>
                  <a:srgbClr val="009900"/>
                </a:solidFill>
              </a:rPr>
              <a:t> </a:t>
            </a:r>
            <a:endParaRPr lang="en-US" altLang="zh-CN" sz="2400" dirty="0"/>
          </a:p>
        </p:txBody>
      </p:sp>
      <p:sp>
        <p:nvSpPr>
          <p:cNvPr id="101391" name="Rectangle 14"/>
          <p:cNvSpPr>
            <a:spLocks noChangeArrowheads="1"/>
          </p:cNvSpPr>
          <p:nvPr/>
        </p:nvSpPr>
        <p:spPr bwMode="auto">
          <a:xfrm>
            <a:off x="0" y="330517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14128" name="Rectangle 16"/>
          <p:cNvSpPr>
            <a:spLocks noChangeArrowheads="1"/>
          </p:cNvSpPr>
          <p:nvPr/>
        </p:nvSpPr>
        <p:spPr bwMode="auto">
          <a:xfrm>
            <a:off x="5940425" y="1590063"/>
            <a:ext cx="2698175" cy="4524315"/>
          </a:xfrm>
          <a:prstGeom prst="rect">
            <a:avLst/>
          </a:prstGeom>
          <a:solidFill>
            <a:srgbClr val="000000"/>
          </a:solidFill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indent="266700">
              <a:defRPr/>
            </a:pPr>
            <a:r>
              <a:rPr lang="zh-CN" altLang="en-US" sz="2800" dirty="0">
                <a:solidFill>
                  <a:schemeClr val="bg1"/>
                </a:solidFill>
              </a:rPr>
              <a:t>程序运行结果：</a:t>
            </a:r>
          </a:p>
          <a:p>
            <a:pPr indent="266700">
              <a:defRPr/>
            </a:pPr>
            <a:r>
              <a:rPr lang="en-US" altLang="zh-CN" sz="2000" dirty="0">
                <a:solidFill>
                  <a:schemeClr val="bg1"/>
                </a:solidFill>
              </a:rPr>
              <a:t>C </a:t>
            </a:r>
            <a:r>
              <a:rPr lang="en-US" altLang="zh-CN" sz="2000" dirty="0" smtClean="0">
                <a:solidFill>
                  <a:schemeClr val="bg1"/>
                </a:solidFill>
              </a:rPr>
              <a:t>Language</a:t>
            </a:r>
          </a:p>
          <a:p>
            <a:pPr indent="266700">
              <a:defRPr/>
            </a:pPr>
            <a:r>
              <a:rPr lang="en-US" altLang="zh-CN" sz="2000" dirty="0">
                <a:solidFill>
                  <a:schemeClr val="bg1"/>
                </a:solidFill>
              </a:rPr>
              <a:t>C Language</a:t>
            </a:r>
          </a:p>
          <a:p>
            <a:pPr indent="266700">
              <a:defRPr/>
            </a:pPr>
            <a:endParaRPr lang="en-US" altLang="zh-CN" sz="2000" dirty="0">
              <a:solidFill>
                <a:schemeClr val="bg1"/>
              </a:solidFill>
            </a:endParaRPr>
          </a:p>
          <a:p>
            <a:pPr indent="266700">
              <a:defRPr/>
            </a:pPr>
            <a:r>
              <a:rPr lang="en-US" altLang="zh-CN" sz="2000" dirty="0">
                <a:solidFill>
                  <a:schemeClr val="bg1"/>
                </a:solidFill>
              </a:rPr>
              <a:t>C Language</a:t>
            </a:r>
          </a:p>
          <a:p>
            <a:pPr indent="266700">
              <a:defRPr/>
            </a:pPr>
            <a:r>
              <a:rPr lang="en-US" altLang="zh-CN" sz="2000" dirty="0">
                <a:solidFill>
                  <a:schemeClr val="bg1"/>
                </a:solidFill>
              </a:rPr>
              <a:t> Language</a:t>
            </a:r>
          </a:p>
          <a:p>
            <a:pPr indent="266700">
              <a:defRPr/>
            </a:pPr>
            <a:r>
              <a:rPr lang="en-US" altLang="zh-CN" sz="2000" dirty="0">
                <a:solidFill>
                  <a:schemeClr val="bg1"/>
                </a:solidFill>
              </a:rPr>
              <a:t>Language</a:t>
            </a:r>
          </a:p>
          <a:p>
            <a:pPr indent="266700">
              <a:defRPr/>
            </a:pPr>
            <a:r>
              <a:rPr lang="en-US" altLang="zh-CN" sz="2000" dirty="0" err="1">
                <a:solidFill>
                  <a:schemeClr val="bg1"/>
                </a:solidFill>
              </a:rPr>
              <a:t>anguage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indent="266700">
              <a:defRPr/>
            </a:pPr>
            <a:r>
              <a:rPr lang="en-US" altLang="zh-CN" sz="2000" dirty="0" err="1">
                <a:solidFill>
                  <a:schemeClr val="bg1"/>
                </a:solidFill>
              </a:rPr>
              <a:t>nguage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indent="266700">
              <a:defRPr/>
            </a:pPr>
            <a:r>
              <a:rPr lang="en-US" altLang="zh-CN" sz="2000" dirty="0" err="1">
                <a:solidFill>
                  <a:schemeClr val="bg1"/>
                </a:solidFill>
              </a:rPr>
              <a:t>guage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indent="266700">
              <a:defRPr/>
            </a:pPr>
            <a:r>
              <a:rPr lang="en-US" altLang="zh-CN" sz="2000" dirty="0" err="1">
                <a:solidFill>
                  <a:schemeClr val="bg1"/>
                </a:solidFill>
              </a:rPr>
              <a:t>uage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indent="266700">
              <a:defRPr/>
            </a:pPr>
            <a:r>
              <a:rPr lang="en-US" altLang="zh-CN" sz="2000" dirty="0">
                <a:solidFill>
                  <a:schemeClr val="bg1"/>
                </a:solidFill>
              </a:rPr>
              <a:t>age</a:t>
            </a:r>
          </a:p>
          <a:p>
            <a:pPr indent="266700">
              <a:defRPr/>
            </a:pPr>
            <a:r>
              <a:rPr lang="en-US" altLang="zh-CN" sz="2000" dirty="0" err="1">
                <a:solidFill>
                  <a:schemeClr val="bg1"/>
                </a:solidFill>
              </a:rPr>
              <a:t>ge</a:t>
            </a:r>
            <a:endParaRPr lang="en-US" altLang="zh-CN" sz="2000" dirty="0">
              <a:solidFill>
                <a:schemeClr val="bg1"/>
              </a:solidFill>
            </a:endParaRPr>
          </a:p>
          <a:p>
            <a:pPr indent="266700">
              <a:defRPr/>
            </a:pPr>
            <a:r>
              <a:rPr lang="en-US" altLang="zh-CN" sz="2000" dirty="0">
                <a:solidFill>
                  <a:schemeClr val="bg1"/>
                </a:solidFill>
              </a:rPr>
              <a:t>e</a:t>
            </a: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402099"/>
              </p:ext>
            </p:extLst>
          </p:nvPr>
        </p:nvGraphicFramePr>
        <p:xfrm>
          <a:off x="755576" y="5132040"/>
          <a:ext cx="4789487" cy="457200"/>
        </p:xfrm>
        <a:graphic>
          <a:graphicData uri="http://schemas.openxmlformats.org/drawingml/2006/table">
            <a:tbl>
              <a:tblPr/>
              <a:tblGrid>
                <a:gridCol w="434975"/>
                <a:gridCol w="436562"/>
                <a:gridCol w="434975"/>
                <a:gridCol w="434975"/>
                <a:gridCol w="434975"/>
                <a:gridCol w="436563"/>
                <a:gridCol w="434975"/>
                <a:gridCol w="434975"/>
                <a:gridCol w="434975"/>
                <a:gridCol w="436562"/>
                <a:gridCol w="434975"/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C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91436" marR="91436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91436" marR="91436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L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91436" marR="91436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a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91436" marR="91436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n</a:t>
                      </a:r>
                      <a:endParaRPr kumimoji="0" lang="zh-CN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91436" marR="91436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g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91436" marR="91436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u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91436" marR="91436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a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91436" marR="91436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g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91436" marR="91436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e</a:t>
                      </a:r>
                      <a:endParaRPr kumimoji="0" lang="zh-CN" altLang="en-US" sz="24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91436" marR="91436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宋体" charset="0"/>
                          <a:cs typeface="宋体" charset="0"/>
                        </a:rPr>
                        <a:t>\0</a:t>
                      </a:r>
                      <a:endParaRPr kumimoji="0" lang="zh-CN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宋体" charset="0"/>
                        <a:cs typeface="宋体" charset="0"/>
                      </a:endParaRPr>
                    </a:p>
                  </a:txBody>
                  <a:tcPr marL="91436" marR="91436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8000"/>
                    </a:solidFill>
                  </a:tcPr>
                </a:tc>
              </a:tr>
            </a:tbl>
          </a:graphicData>
        </a:graphic>
      </p:graphicFrame>
      <p:sp>
        <p:nvSpPr>
          <p:cNvPr id="4" name="下箭头 3"/>
          <p:cNvSpPr>
            <a:spLocks noChangeArrowheads="1"/>
          </p:cNvSpPr>
          <p:nvPr/>
        </p:nvSpPr>
        <p:spPr bwMode="auto">
          <a:xfrm rot="10631377">
            <a:off x="854075" y="5510491"/>
            <a:ext cx="320675" cy="503238"/>
          </a:xfrm>
          <a:prstGeom prst="downArrow">
            <a:avLst>
              <a:gd name="adj1" fmla="val 50000"/>
              <a:gd name="adj2" fmla="val 50254"/>
            </a:avLst>
          </a:prstGeom>
          <a:solidFill>
            <a:srgbClr val="0000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zh-CN" altLang="en-US" sz="1800">
              <a:latin typeface="Arial" charset="0"/>
            </a:endParaRPr>
          </a:p>
        </p:txBody>
      </p:sp>
      <p:sp>
        <p:nvSpPr>
          <p:cNvPr id="19" name="标题 1"/>
          <p:cNvSpPr txBox="1">
            <a:spLocks/>
          </p:cNvSpPr>
          <p:nvPr/>
        </p:nvSpPr>
        <p:spPr>
          <a:xfrm>
            <a:off x="228600" y="76200"/>
            <a:ext cx="8001000" cy="6858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smtClean="0"/>
              <a:t>C string 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6628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42276E-6 L 0.43628 0.0039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06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114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4128" grpId="0" animBg="1"/>
      <p:bldP spid="4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内容占位符 2"/>
          <p:cNvSpPr>
            <a:spLocks noGrp="1"/>
          </p:cNvSpPr>
          <p:nvPr>
            <p:ph idx="1"/>
          </p:nvPr>
        </p:nvSpPr>
        <p:spPr>
          <a:xfrm>
            <a:off x="684213" y="979488"/>
            <a:ext cx="8459787" cy="5257800"/>
          </a:xfrm>
        </p:spPr>
        <p:txBody>
          <a:bodyPr/>
          <a:lstStyle/>
          <a:p>
            <a:pPr>
              <a:buFont typeface="Wingdings" charset="0"/>
              <a:buChar char="Ø"/>
            </a:pPr>
            <a:r>
              <a:rPr lang="en-US" altLang="zh-CN" sz="2800" dirty="0" smtClean="0">
                <a:solidFill>
                  <a:srgbClr val="0000FF"/>
                </a:solidFill>
                <a:latin typeface="楷体_GB2312" charset="0"/>
                <a:ea typeface="楷体_GB2312" charset="0"/>
                <a:cs typeface="楷体_GB2312" charset="0"/>
              </a:rPr>
              <a:t>C</a:t>
            </a:r>
            <a:r>
              <a:rPr lang="x-none" altLang="zh-CN" sz="2800" dirty="0" smtClean="0">
                <a:solidFill>
                  <a:srgbClr val="0000FF"/>
                </a:solidFill>
                <a:latin typeface="楷体_GB2312" charset="0"/>
                <a:ea typeface="楷体_GB2312" charset="0"/>
                <a:cs typeface="楷体_GB2312" charset="0"/>
              </a:rPr>
              <a:t>har array  vs. char pointer-meaning</a:t>
            </a:r>
            <a:endParaRPr lang="en-US" altLang="zh-CN" sz="2800" dirty="0">
              <a:solidFill>
                <a:srgbClr val="0000FF"/>
              </a:solidFill>
              <a:latin typeface="楷体_GB2312" charset="0"/>
              <a:ea typeface="楷体_GB2312" charset="0"/>
              <a:cs typeface="楷体_GB2312" charset="0"/>
            </a:endParaRPr>
          </a:p>
          <a:p>
            <a:pPr>
              <a:buFont typeface="Wingdings" charset="0"/>
              <a:buNone/>
            </a:pPr>
            <a:r>
              <a:rPr kumimoji="1" lang="en-US" altLang="zh-CN" sz="2800" dirty="0">
                <a:ea typeface="宋体" panose="02010600030101010101" pitchFamily="2" charset="-122"/>
              </a:rPr>
              <a:t>     </a:t>
            </a:r>
            <a:r>
              <a:rPr kumimoji="1" lang="en-US" altLang="zh-CN" dirty="0" smtClean="0">
                <a:ea typeface="宋体" panose="02010600030101010101" pitchFamily="2" charset="-122"/>
              </a:rPr>
              <a:t>store/contain characters </a:t>
            </a:r>
            <a:endParaRPr kumimoji="1" lang="zh-CN" altLang="en-US" dirty="0"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dirty="0" smtClean="0">
                <a:latin typeface="Arial" charset="0"/>
              </a:rPr>
              <a:t> </a:t>
            </a:r>
            <a:r>
              <a:rPr kumimoji="1" lang="en-US" altLang="zh-CN" dirty="0">
                <a:ea typeface="宋体" panose="02010600030101010101" pitchFamily="2" charset="-122"/>
              </a:rPr>
              <a:t>  </a:t>
            </a:r>
            <a:r>
              <a:rPr kumimoji="1" lang="en-US" altLang="zh-CN" dirty="0" smtClean="0">
                <a:ea typeface="宋体" panose="02010600030101010101" pitchFamily="2" charset="-122"/>
              </a:rPr>
              <a:t> access a </a:t>
            </a:r>
            <a:r>
              <a:rPr kumimoji="1" lang="x-none" altLang="zh-CN" dirty="0" smtClean="0">
                <a:ea typeface="宋体" panose="02010600030101010101" pitchFamily="2" charset="-122"/>
              </a:rPr>
              <a:t>string</a:t>
            </a:r>
            <a:endParaRPr kumimoji="1" lang="zh-CN" altLang="en-US" dirty="0"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  </a:t>
            </a: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125955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6011863" y="6497638"/>
            <a:ext cx="2952750" cy="3603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r>
              <a:rPr lang="en-US" altLang="zh-CN" sz="1200" b="0"/>
              <a:t>C程序设计快速进阶大学教程</a:t>
            </a:r>
          </a:p>
        </p:txBody>
      </p:sp>
      <p:sp>
        <p:nvSpPr>
          <p:cNvPr id="125956" name="日期占位符 4"/>
          <p:cNvSpPr>
            <a:spLocks noGrp="1"/>
          </p:cNvSpPr>
          <p:nvPr>
            <p:ph type="dt" sz="quarter" idx="4294967295"/>
          </p:nvPr>
        </p:nvSpPr>
        <p:spPr>
          <a:xfrm>
            <a:off x="900113" y="6473825"/>
            <a:ext cx="1295400" cy="1238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7B7FD28A-EA2F-3A4F-911B-592DB60BF3D3}" type="datetime1">
              <a:rPr lang="zh-CN" altLang="en-US" sz="1400" b="0"/>
              <a:pPr/>
              <a:t>2019/11/14</a:t>
            </a:fld>
            <a:endParaRPr lang="en-US" altLang="zh-CN" sz="1400" b="0"/>
          </a:p>
        </p:txBody>
      </p:sp>
      <p:sp>
        <p:nvSpPr>
          <p:cNvPr id="125957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3132138" y="6481763"/>
            <a:ext cx="2133600" cy="3762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52143149-145B-6947-ADFB-8E8B9D6BD910}" type="slidenum">
              <a:rPr lang="en-US" altLang="zh-CN" sz="1400" b="0"/>
              <a:pPr/>
              <a:t>52</a:t>
            </a:fld>
            <a:endParaRPr lang="en-US" altLang="zh-CN" sz="1400" b="0"/>
          </a:p>
        </p:txBody>
      </p:sp>
      <p:pic>
        <p:nvPicPr>
          <p:cNvPr id="125958" name="Picture 2" descr="D:\ppt\ppt模板\PPT动画素材之动画按钮--PPT素材，PPT背景，PPT图片.files\20071202210757401.gif">
            <a:hlinkClick r:id="" action="ppaction://noaction"/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308725"/>
            <a:ext cx="571500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9" name="对象 8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243785756"/>
              </p:ext>
            </p:extLst>
          </p:nvPr>
        </p:nvGraphicFramePr>
        <p:xfrm>
          <a:off x="971600" y="2708920"/>
          <a:ext cx="7272337" cy="2687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name="Visio" r:id="rId4" imgW="4851400" imgH="1803400" progId="Visio.Drawing.11">
                  <p:embed/>
                </p:oleObj>
              </mc:Choice>
              <mc:Fallback>
                <p:oleObj name="Visio" r:id="rId4" imgW="4851400" imgH="1803400" progId="Visio.Drawing.11">
                  <p:embed/>
                  <p:pic>
                    <p:nvPicPr>
                      <p:cNvPr id="0" name="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600" y="2708920"/>
                        <a:ext cx="7272337" cy="268763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标题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smtClean="0"/>
              <a:t>C string 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9097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Common mistakes</a:t>
            </a:r>
            <a:endParaRPr kumimoji="1" lang="zh-CN" altLang="en-US"/>
          </a:p>
        </p:txBody>
      </p:sp>
      <p:sp>
        <p:nvSpPr>
          <p:cNvPr id="5120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>
                <a:ea typeface="宋体" panose="02010600030101010101" pitchFamily="2" charset="-122"/>
              </a:rPr>
              <a:t>Write the ‘constant’ memory to which a pointer points.</a:t>
            </a: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28600" y="1447800"/>
            <a:ext cx="5410200" cy="3120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kumimoji="1" lang="en-US" altLang="zh-CN" dirty="0"/>
              <a:t>	char *</a:t>
            </a:r>
            <a:r>
              <a:rPr kumimoji="1" lang="en-US" altLang="zh-CN" dirty="0" err="1"/>
              <a:t>src</a:t>
            </a:r>
            <a:r>
              <a:rPr kumimoji="1" lang="en-US" altLang="zh-CN" dirty="0"/>
              <a:t> = “Hello”;</a:t>
            </a:r>
          </a:p>
          <a:p>
            <a:pPr>
              <a:buFontTx/>
              <a:buNone/>
            </a:pPr>
            <a:r>
              <a:rPr kumimoji="1" lang="en-US" altLang="zh-CN" dirty="0"/>
              <a:t>	char des[50] = “Hello”;</a:t>
            </a:r>
          </a:p>
          <a:p>
            <a:pPr>
              <a:buFontTx/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	*(src+2) = ‘L’;</a:t>
            </a:r>
          </a:p>
          <a:p>
            <a:pPr>
              <a:buFontTx/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	</a:t>
            </a:r>
            <a:r>
              <a:rPr kumimoji="1" lang="en-US" altLang="zh-CN" dirty="0"/>
              <a:t>*(des+2) = ‘L’;</a:t>
            </a:r>
          </a:p>
          <a:p>
            <a:pPr>
              <a:buFontTx/>
              <a:buNone/>
            </a:pPr>
            <a:r>
              <a:rPr kumimoji="1" lang="en-US" altLang="zh-CN" dirty="0"/>
              <a:t>	</a:t>
            </a:r>
            <a:r>
              <a:rPr kumimoji="1" lang="en-US" altLang="zh-CN" dirty="0" err="1"/>
              <a:t>printf</a:t>
            </a:r>
            <a:r>
              <a:rPr kumimoji="1" lang="en-US" altLang="zh-CN" dirty="0"/>
              <a:t>(“%s”, </a:t>
            </a:r>
            <a:r>
              <a:rPr kumimoji="1" lang="en-US" altLang="zh-CN" dirty="0" err="1"/>
              <a:t>src</a:t>
            </a:r>
            <a:r>
              <a:rPr kumimoji="1" lang="en-US" altLang="zh-CN" dirty="0"/>
              <a:t>);</a:t>
            </a:r>
          </a:p>
          <a:p>
            <a:pPr>
              <a:buFontTx/>
              <a:buNone/>
            </a:pPr>
            <a:r>
              <a:rPr kumimoji="1" lang="en-US" altLang="zh-CN" dirty="0">
                <a:solidFill>
                  <a:srgbClr val="FF0000"/>
                </a:solidFill>
              </a:rPr>
              <a:t>	</a:t>
            </a:r>
            <a:r>
              <a:rPr kumimoji="1" lang="en-US" altLang="zh-CN" dirty="0" err="1"/>
              <a:t>printf</a:t>
            </a:r>
            <a:r>
              <a:rPr kumimoji="1" lang="en-US" altLang="zh-CN" dirty="0"/>
              <a:t>(“%s, des);</a:t>
            </a:r>
          </a:p>
          <a:p>
            <a:pPr>
              <a:buFontTx/>
              <a:buNone/>
            </a:pPr>
            <a:endParaRPr kumimoji="1" lang="zh-CN" altLang="en-US" dirty="0"/>
          </a:p>
        </p:txBody>
      </p:sp>
      <p:graphicFrame>
        <p:nvGraphicFramePr>
          <p:cNvPr id="7" name="Group 58"/>
          <p:cNvGraphicFramePr>
            <a:graphicFrameLocks noGrp="1"/>
          </p:cNvGraphicFramePr>
          <p:nvPr/>
        </p:nvGraphicFramePr>
        <p:xfrm>
          <a:off x="4913313" y="3581400"/>
          <a:ext cx="4078287" cy="576263"/>
        </p:xfrm>
        <a:graphic>
          <a:graphicData uri="http://schemas.openxmlformats.org/drawingml/2006/table">
            <a:tbl>
              <a:tblPr/>
              <a:tblGrid>
                <a:gridCol w="67945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94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8103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67945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67945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67945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5762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‘H’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‘e’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‘l’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‘l’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‘o’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‘\0’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" name="Group 58"/>
          <p:cNvGraphicFramePr>
            <a:graphicFrameLocks noGrp="1"/>
          </p:cNvGraphicFramePr>
          <p:nvPr/>
        </p:nvGraphicFramePr>
        <p:xfrm>
          <a:off x="4876800" y="5138738"/>
          <a:ext cx="2719388" cy="576262"/>
        </p:xfrm>
        <a:graphic>
          <a:graphicData uri="http://schemas.openxmlformats.org/drawingml/2006/table">
            <a:tbl>
              <a:tblPr/>
              <a:tblGrid>
                <a:gridCol w="27193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76262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0x0012F80</a:t>
                      </a:r>
                      <a:endParaRPr kumimoji="0" lang="zh-CN" altLang="en-US" sz="2800" b="1" i="0" u="none" strike="noStrike" cap="none" normalizeH="0" baseline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1439" marR="9143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4191000" y="5192713"/>
            <a:ext cx="7016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src</a:t>
            </a:r>
            <a:endParaRPr kumimoji="1" lang="zh-CN" altLang="en-US">
              <a:ea typeface="楷体" panose="02010609060101010101" pitchFamily="49" charset="-122"/>
            </a:endParaRPr>
          </a:p>
        </p:txBody>
      </p:sp>
      <p:graphicFrame>
        <p:nvGraphicFramePr>
          <p:cNvPr id="11" name="Group 58"/>
          <p:cNvGraphicFramePr>
            <a:graphicFrameLocks noGrp="1"/>
          </p:cNvGraphicFramePr>
          <p:nvPr/>
        </p:nvGraphicFramePr>
        <p:xfrm>
          <a:off x="4876800" y="5976938"/>
          <a:ext cx="4078288" cy="576262"/>
        </p:xfrm>
        <a:graphic>
          <a:graphicData uri="http://schemas.openxmlformats.org/drawingml/2006/table">
            <a:tbl>
              <a:tblPr/>
              <a:tblGrid>
                <a:gridCol w="67945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945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8103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67945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67945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679450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576262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‘H’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‘e’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‘l’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‘l’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‘o’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sz="20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Wingdings" panose="05000000000000000000" pitchFamily="2" charset="2"/>
                        <a:defRPr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rgbClr val="003366"/>
                        </a:buClr>
                        <a:buFont typeface="Wingdings" panose="05000000000000000000" pitchFamily="2" charset="2"/>
                        <a:defRPr sz="1600" b="1">
                          <a:solidFill>
                            <a:srgbClr val="003366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楷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CC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‘\0’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文本框 12"/>
          <p:cNvSpPr txBox="1">
            <a:spLocks noChangeArrowheads="1"/>
          </p:cNvSpPr>
          <p:nvPr/>
        </p:nvSpPr>
        <p:spPr bwMode="auto">
          <a:xfrm>
            <a:off x="4191000" y="5943600"/>
            <a:ext cx="7016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/>
              <a:t>des</a:t>
            </a:r>
            <a:endParaRPr kumimoji="1" lang="zh-CN" altLang="en-US">
              <a:ea typeface="楷体" panose="02010609060101010101" pitchFamily="49" charset="-122"/>
            </a:endParaRPr>
          </a:p>
        </p:txBody>
      </p:sp>
      <p:sp>
        <p:nvSpPr>
          <p:cNvPr id="15" name="圆角矩形 14"/>
          <p:cNvSpPr>
            <a:spLocks noChangeArrowheads="1"/>
          </p:cNvSpPr>
          <p:nvPr/>
        </p:nvSpPr>
        <p:spPr bwMode="auto">
          <a:xfrm>
            <a:off x="4800600" y="3048000"/>
            <a:ext cx="4343400" cy="1219200"/>
          </a:xfrm>
          <a:prstGeom prst="roundRect">
            <a:avLst>
              <a:gd name="adj" fmla="val 16667"/>
            </a:avLst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000"/>
              <a:t>Memory for string </a:t>
            </a:r>
            <a:r>
              <a:rPr kumimoji="1" lang="en-US" altLang="zh-CN" sz="2000">
                <a:solidFill>
                  <a:srgbClr val="FF0000"/>
                </a:solidFill>
              </a:rPr>
              <a:t>constants</a:t>
            </a:r>
            <a:endParaRPr kumimoji="1" lang="zh-CN" altLang="en-US" sz="2000">
              <a:solidFill>
                <a:srgbClr val="FF0000"/>
              </a:solidFill>
              <a:ea typeface="楷体" panose="02010609060101010101" pitchFamily="49" charset="-122"/>
            </a:endParaRPr>
          </a:p>
        </p:txBody>
      </p:sp>
      <p:sp>
        <p:nvSpPr>
          <p:cNvPr id="16" name="圆角矩形 15"/>
          <p:cNvSpPr>
            <a:spLocks noChangeArrowheads="1"/>
          </p:cNvSpPr>
          <p:nvPr/>
        </p:nvSpPr>
        <p:spPr bwMode="auto">
          <a:xfrm>
            <a:off x="4724400" y="4572000"/>
            <a:ext cx="4343400" cy="2133600"/>
          </a:xfrm>
          <a:prstGeom prst="roundRect">
            <a:avLst>
              <a:gd name="adj" fmla="val 16667"/>
            </a:avLst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000"/>
              <a:t>Memory for string </a:t>
            </a:r>
            <a:r>
              <a:rPr kumimoji="1" lang="en-US" altLang="zh-CN" sz="2000">
                <a:solidFill>
                  <a:srgbClr val="FF0000"/>
                </a:solidFill>
              </a:rPr>
              <a:t>auto variables</a:t>
            </a:r>
            <a:endParaRPr kumimoji="1" lang="zh-CN" altLang="en-US" sz="2000">
              <a:solidFill>
                <a:srgbClr val="FF0000"/>
              </a:solidFill>
              <a:ea typeface="楷体" panose="02010609060101010101" pitchFamily="49" charset="-122"/>
            </a:endParaRPr>
          </a:p>
        </p:txBody>
      </p:sp>
      <p:cxnSp>
        <p:nvCxnSpPr>
          <p:cNvPr id="18" name="肘形连接符 17"/>
          <p:cNvCxnSpPr>
            <a:cxnSpLocks noChangeShapeType="1"/>
            <a:stCxn id="10" idx="3"/>
          </p:cNvCxnSpPr>
          <p:nvPr/>
        </p:nvCxnSpPr>
        <p:spPr bwMode="auto">
          <a:xfrm flipV="1">
            <a:off x="4892675" y="3868738"/>
            <a:ext cx="20638" cy="1555750"/>
          </a:xfrm>
          <a:prstGeom prst="bentConnector3">
            <a:avLst>
              <a:gd name="adj1" fmla="val -2724356"/>
            </a:avLst>
          </a:prstGeom>
          <a:noFill/>
          <a:ln w="25400">
            <a:solidFill>
              <a:srgbClr val="003366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5" grpId="0" animBg="1"/>
      <p:bldP spid="16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内容占位符 2"/>
          <p:cNvSpPr>
            <a:spLocks noGrp="1"/>
          </p:cNvSpPr>
          <p:nvPr>
            <p:ph idx="1"/>
          </p:nvPr>
        </p:nvSpPr>
        <p:spPr>
          <a:xfrm>
            <a:off x="684213" y="979488"/>
            <a:ext cx="8459787" cy="5257800"/>
          </a:xfrm>
        </p:spPr>
        <p:txBody>
          <a:bodyPr/>
          <a:lstStyle/>
          <a:p>
            <a:pPr>
              <a:buFont typeface="Wingdings" charset="0"/>
              <a:buChar char="Ø"/>
            </a:pPr>
            <a:r>
              <a:rPr lang="en-US" altLang="zh-CN" sz="2800" dirty="0">
                <a:solidFill>
                  <a:srgbClr val="0000FF"/>
                </a:solidFill>
                <a:latin typeface="楷体_GB2312" charset="0"/>
                <a:ea typeface="楷体_GB2312" charset="0"/>
                <a:cs typeface="楷体_GB2312" charset="0"/>
              </a:rPr>
              <a:t>C</a:t>
            </a:r>
            <a:r>
              <a:rPr lang="x-none" altLang="zh-CN" sz="2800" dirty="0">
                <a:solidFill>
                  <a:srgbClr val="0000FF"/>
                </a:solidFill>
                <a:latin typeface="楷体_GB2312" charset="0"/>
                <a:ea typeface="楷体_GB2312" charset="0"/>
                <a:cs typeface="楷体_GB2312" charset="0"/>
              </a:rPr>
              <a:t>har array  vs. char pointer</a:t>
            </a:r>
            <a:r>
              <a:rPr lang="en-US" altLang="zh-CN" sz="2800" dirty="0">
                <a:solidFill>
                  <a:srgbClr val="0000FF"/>
                </a:solidFill>
                <a:latin typeface="楷体_GB2312" charset="0"/>
                <a:ea typeface="楷体_GB2312" charset="0"/>
                <a:cs typeface="楷体_GB2312" charset="0"/>
              </a:rPr>
              <a:t>- </a:t>
            </a:r>
            <a:r>
              <a:rPr lang="x-none" altLang="zh-CN" dirty="0" smtClean="0">
                <a:solidFill>
                  <a:srgbClr val="0000FF"/>
                </a:solidFill>
                <a:latin typeface="楷体_GB2312" charset="0"/>
                <a:ea typeface="楷体_GB2312" charset="0"/>
                <a:cs typeface="楷体_GB2312" charset="0"/>
              </a:rPr>
              <a:t>intialize/assigment</a:t>
            </a:r>
            <a:endParaRPr lang="x-none" altLang="zh-CN" dirty="0">
              <a:solidFill>
                <a:srgbClr val="0000FF"/>
              </a:solidFill>
              <a:latin typeface="楷体_GB2312" charset="0"/>
              <a:ea typeface="楷体_GB2312" charset="0"/>
              <a:cs typeface="楷体_GB2312" charset="0"/>
            </a:endParaRPr>
          </a:p>
          <a:p>
            <a:pPr lvl="1">
              <a:lnSpc>
                <a:spcPct val="120000"/>
              </a:lnSpc>
              <a:buNone/>
            </a:pPr>
            <a:r>
              <a:rPr lang="en-US" altLang="zh-CN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char *p</a:t>
            </a:r>
            <a:r>
              <a:rPr lang="zh-CN" altLang="en-US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＝</a:t>
            </a:r>
            <a:r>
              <a:rPr lang="en-US" altLang="zh-CN" sz="2400" dirty="0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″</a:t>
            </a:r>
            <a:r>
              <a:rPr lang="en-US" altLang="zh-CN" sz="2400" dirty="0" err="1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i</a:t>
            </a:r>
            <a:r>
              <a:rPr lang="zh-CN" altLang="en-US" sz="2400" dirty="0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love China</a:t>
            </a:r>
            <a:r>
              <a:rPr lang="zh-CN" altLang="en-US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！</a:t>
            </a:r>
            <a:r>
              <a:rPr lang="en-US" altLang="zh-CN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″</a:t>
            </a:r>
            <a:r>
              <a:rPr lang="zh-CN" altLang="en-US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；</a:t>
            </a:r>
          </a:p>
          <a:p>
            <a:pPr lvl="1">
              <a:lnSpc>
                <a:spcPct val="120000"/>
              </a:lnSpc>
              <a:buNone/>
            </a:pPr>
            <a:r>
              <a:rPr lang="en-US" altLang="zh-CN" sz="2400" dirty="0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char 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str</a:t>
            </a:r>
            <a:r>
              <a:rPr lang="zh-CN" altLang="en-US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［］＝</a:t>
            </a:r>
            <a:r>
              <a:rPr lang="zh-CN" altLang="zh-CN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“</a:t>
            </a:r>
            <a:r>
              <a:rPr lang="zh-CN" altLang="en-US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i</a:t>
            </a:r>
            <a:r>
              <a:rPr lang="zh-CN" altLang="en-US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love  China</a:t>
            </a:r>
            <a:r>
              <a:rPr lang="zh-CN" altLang="en-US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！</a:t>
            </a:r>
            <a:r>
              <a:rPr lang="en-US" altLang="zh-CN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″;</a:t>
            </a:r>
          </a:p>
          <a:p>
            <a:pPr lvl="1">
              <a:lnSpc>
                <a:spcPct val="120000"/>
              </a:lnSpc>
              <a:buNone/>
            </a:pPr>
            <a:r>
              <a:rPr lang="en-US" altLang="zh-CN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p</a:t>
            </a:r>
            <a:r>
              <a:rPr lang="zh-CN" altLang="en-US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＝</a:t>
            </a:r>
            <a:r>
              <a:rPr lang="en-US" altLang="zh-CN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″I love u</a:t>
            </a:r>
            <a:r>
              <a:rPr lang="zh-CN" altLang="en-US" sz="2400" dirty="0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！</a:t>
            </a:r>
            <a:r>
              <a:rPr lang="en-US" altLang="zh-CN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″</a:t>
            </a:r>
            <a:r>
              <a:rPr lang="zh-CN" altLang="en-US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；</a:t>
            </a:r>
            <a:endParaRPr lang="en-US" altLang="zh-CN" sz="2400" dirty="0">
              <a:solidFill>
                <a:srgbClr val="000000"/>
              </a:solidFill>
              <a:latin typeface="Times New Roman" charset="0"/>
              <a:ea typeface="宋体" charset="0"/>
              <a:cs typeface="Times New Roman" charset="0"/>
            </a:endParaRPr>
          </a:p>
          <a:p>
            <a:pPr lvl="1">
              <a:lnSpc>
                <a:spcPct val="120000"/>
              </a:lnSpc>
              <a:buNone/>
            </a:pPr>
            <a:r>
              <a:rPr lang="en-US" altLang="zh-CN" sz="2400" u="sng" dirty="0" err="1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str</a:t>
            </a:r>
            <a:r>
              <a:rPr lang="zh-CN" altLang="en-US" sz="2400" u="sng" dirty="0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＝</a:t>
            </a:r>
            <a:r>
              <a:rPr lang="en-US" altLang="zh-CN" sz="2400" u="sng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″I love </a:t>
            </a:r>
            <a:r>
              <a:rPr lang="en-US" altLang="zh-CN" sz="2400" u="sng" dirty="0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you″</a:t>
            </a:r>
            <a:r>
              <a:rPr lang="zh-CN" altLang="en-US" sz="2400" u="sng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；</a:t>
            </a:r>
          </a:p>
          <a:p>
            <a:pPr lvl="1">
              <a:lnSpc>
                <a:spcPct val="120000"/>
              </a:lnSpc>
              <a:buNone/>
            </a:pPr>
            <a:r>
              <a:rPr lang="zh-CN" altLang="en-US" sz="2400" u="sng" dirty="0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*</a:t>
            </a:r>
            <a:r>
              <a:rPr lang="en-US" altLang="zh-CN" sz="2400" u="sng" dirty="0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p </a:t>
            </a:r>
            <a:r>
              <a:rPr lang="en-US" altLang="zh-CN" sz="2400" u="sng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= ‘I’</a:t>
            </a:r>
            <a:r>
              <a:rPr lang="en-US" altLang="zh-CN" sz="2400" u="sng" dirty="0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;</a:t>
            </a:r>
          </a:p>
          <a:p>
            <a:pPr lvl="1">
              <a:lnSpc>
                <a:spcPct val="120000"/>
              </a:lnSpc>
              <a:buNone/>
            </a:pPr>
            <a:r>
              <a:rPr lang="en-US" altLang="zh-CN" sz="2400" dirty="0" err="1" smtClean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str</a:t>
            </a:r>
            <a:r>
              <a:rPr lang="en-US" altLang="zh-CN" sz="2400" dirty="0">
                <a:solidFill>
                  <a:srgbClr val="000000"/>
                </a:solidFill>
                <a:latin typeface="Times New Roman" charset="0"/>
                <a:ea typeface="宋体" charset="0"/>
                <a:cs typeface="Times New Roman" charset="0"/>
              </a:rPr>
              <a:t>[0] = ‘I’;</a:t>
            </a:r>
          </a:p>
          <a:p>
            <a:pPr lvl="1">
              <a:lnSpc>
                <a:spcPct val="120000"/>
              </a:lnSpc>
              <a:buFont typeface="Wingdings" charset="0"/>
              <a:buNone/>
            </a:pPr>
            <a:endParaRPr lang="zh-CN" altLang="en-US" sz="2400" u="sng" dirty="0">
              <a:latin typeface="Times New Roman" charset="0"/>
              <a:ea typeface="楷体_GB2312" charset="0"/>
              <a:cs typeface="楷体_GB2312" charset="0"/>
            </a:endParaRPr>
          </a:p>
          <a:p>
            <a:pPr>
              <a:buFont typeface="Wingdings" charset="0"/>
              <a:buNone/>
            </a:pPr>
            <a:endParaRPr kumimoji="1" lang="zh-CN" altLang="en-US" dirty="0"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  </a:t>
            </a: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10" name="标题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smtClean="0"/>
              <a:t>C string  </a:t>
            </a:r>
            <a:endParaRPr kumimoji="1" lang="zh-CN" altLang="en-US" dirty="0"/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251520" y="4505151"/>
            <a:ext cx="8496300" cy="3625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38100">
                <a:solidFill>
                  <a:schemeClr val="accent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3200" b="1">
                <a:solidFill>
                  <a:srgbClr val="0000CC"/>
                </a:solidFill>
                <a:latin typeface="Arial" charset="0"/>
                <a:ea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宋体" charset="0"/>
                <a:ea typeface="宋体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lnSpc>
                <a:spcPct val="120000"/>
              </a:lnSpc>
              <a:defRPr/>
            </a:pPr>
            <a:r>
              <a:rPr lang="zh-CN" altLang="en-US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　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      </a:t>
            </a:r>
            <a:r>
              <a:rPr lang="en-US" altLang="zh-CN" sz="2400" dirty="0" err="1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scanf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（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″%s″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，</a:t>
            </a:r>
            <a:r>
              <a:rPr lang="en-US" altLang="zh-CN" sz="2400" dirty="0" err="1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str</a:t>
            </a:r>
            <a:r>
              <a:rPr lang="zh-CN" altLang="en-US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）；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           </a:t>
            </a:r>
            <a:r>
              <a:rPr lang="en-US" altLang="zh-CN" sz="2400" u="sng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gets( p );</a:t>
            </a:r>
            <a:r>
              <a:rPr lang="en-US" altLang="zh-CN" sz="2400" u="sng" dirty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 </a:t>
            </a:r>
            <a:r>
              <a:rPr lang="en-US" altLang="zh-CN" sz="2400" u="sng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             //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p = </a:t>
            </a:r>
            <a:r>
              <a:rPr lang="en-US" altLang="zh-CN" sz="2400" dirty="0" err="1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str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;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             puts( p+</a:t>
            </a:r>
            <a:r>
              <a:rPr lang="en-US" altLang="zh-CN" sz="2400" dirty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=7)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;</a:t>
            </a: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             </a:t>
            </a:r>
            <a:r>
              <a:rPr lang="en-US" altLang="zh-CN" sz="2400" u="sng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puts</a:t>
            </a:r>
            <a:r>
              <a:rPr lang="en-US" altLang="zh-CN" sz="2400" u="sng" dirty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( </a:t>
            </a:r>
            <a:r>
              <a:rPr lang="en-US" altLang="zh-CN" sz="2400" u="sng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a+</a:t>
            </a:r>
            <a:r>
              <a:rPr lang="en-US" altLang="zh-CN" sz="2400" u="sng" dirty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=7);</a:t>
            </a:r>
          </a:p>
          <a:p>
            <a:pPr>
              <a:lnSpc>
                <a:spcPct val="120000"/>
              </a:lnSpc>
              <a:defRPr/>
            </a:pPr>
            <a:endParaRPr lang="en-US" altLang="zh-CN" sz="2400" dirty="0">
              <a:solidFill>
                <a:schemeClr val="tx1"/>
              </a:solidFill>
              <a:latin typeface="Times New Roman" charset="0"/>
              <a:ea typeface="楷体_GB2312" charset="0"/>
              <a:cs typeface="楷体_GB2312" charset="0"/>
            </a:endParaRPr>
          </a:p>
          <a:p>
            <a:pPr>
              <a:lnSpc>
                <a:spcPct val="120000"/>
              </a:lnSpc>
              <a:defRPr/>
            </a:pPr>
            <a:endParaRPr lang="en-US" altLang="zh-CN" sz="2400" dirty="0" smtClean="0">
              <a:solidFill>
                <a:schemeClr val="tx1"/>
              </a:solidFill>
              <a:latin typeface="Times New Roman" charset="0"/>
              <a:ea typeface="楷体_GB2312" charset="0"/>
              <a:cs typeface="楷体_GB2312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n-US" altLang="zh-CN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         </a:t>
            </a:r>
            <a:r>
              <a:rPr lang="x-none" altLang="zh-CN" sz="2400" dirty="0" smtClean="0">
                <a:solidFill>
                  <a:schemeClr val="tx1"/>
                </a:solidFill>
                <a:latin typeface="Times New Roman" charset="0"/>
                <a:ea typeface="楷体_GB2312" charset="0"/>
                <a:cs typeface="楷体_GB2312" charset="0"/>
              </a:rPr>
              <a:t>  </a:t>
            </a:r>
            <a:endParaRPr lang="zh-CN" altLang="en-US" sz="2400" dirty="0" smtClean="0">
              <a:solidFill>
                <a:schemeClr val="tx1"/>
              </a:solidFill>
              <a:latin typeface="Times New Roman" charset="0"/>
              <a:ea typeface="楷体_GB2312" charset="0"/>
              <a:cs typeface="楷体_GB2312" charset="0"/>
            </a:endParaRPr>
          </a:p>
          <a:p>
            <a:pPr>
              <a:lnSpc>
                <a:spcPct val="120000"/>
              </a:lnSpc>
              <a:defRPr/>
            </a:pPr>
            <a:endParaRPr lang="en-US" altLang="zh-CN" sz="2400" dirty="0" smtClean="0">
              <a:solidFill>
                <a:schemeClr val="tx1"/>
              </a:solidFill>
              <a:latin typeface="Times New Roman" charset="0"/>
              <a:ea typeface="楷体_GB2312" charset="0"/>
              <a:cs typeface="楷体_GB2312" charset="0"/>
            </a:endParaRPr>
          </a:p>
        </p:txBody>
      </p:sp>
      <p:pic>
        <p:nvPicPr>
          <p:cNvPr id="12" name="Picture 2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5600" y="4437063"/>
            <a:ext cx="3598863" cy="203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6418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6588125" y="6597650"/>
            <a:ext cx="2952750" cy="360363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defRPr/>
            </a:pPr>
            <a:r>
              <a:rPr lang="en-US" altLang="zh-CN" sz="1200" smtClean="0"/>
              <a:t>C程序设计快速进阶大学教程</a:t>
            </a:r>
          </a:p>
        </p:txBody>
      </p:sp>
      <p:sp>
        <p:nvSpPr>
          <p:cNvPr id="109571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4238625" y="6581775"/>
            <a:ext cx="2133600" cy="376238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defRPr/>
            </a:pPr>
            <a:fld id="{11FAEF1F-6BB8-BB40-B874-662FC53A4A79}" type="slidenum">
              <a:rPr lang="en-US" altLang="zh-CN" sz="1400" smtClean="0"/>
              <a:pPr>
                <a:defRPr/>
              </a:pPr>
              <a:t>55</a:t>
            </a:fld>
            <a:endParaRPr lang="en-US" altLang="zh-CN" sz="1400" smtClean="0"/>
          </a:p>
        </p:txBody>
      </p:sp>
      <p:sp>
        <p:nvSpPr>
          <p:cNvPr id="133123" name="Text Box 2"/>
          <p:cNvSpPr txBox="1">
            <a:spLocks noChangeArrowheads="1"/>
          </p:cNvSpPr>
          <p:nvPr/>
        </p:nvSpPr>
        <p:spPr bwMode="auto">
          <a:xfrm>
            <a:off x="395537" y="765175"/>
            <a:ext cx="8496052" cy="1508105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rgbClr val="5C1F00">
                <a:alpha val="74997"/>
              </a:srgbClr>
            </a:prst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993300">
                    <a:alpha val="70979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pPr>
              <a:buFontTx/>
              <a:buChar char="•"/>
            </a:pPr>
            <a:r>
              <a:rPr lang="zh-CN" altLang="en-US" sz="3200" dirty="0">
                <a:solidFill>
                  <a:srgbClr val="0000CC"/>
                </a:solidFill>
              </a:rPr>
              <a:t> </a:t>
            </a:r>
            <a:r>
              <a:rPr lang="en-US" altLang="zh-CN" sz="3200" dirty="0" smtClean="0">
                <a:solidFill>
                  <a:srgbClr val="0000CC"/>
                </a:solidFill>
              </a:rPr>
              <a:t>Define a function to get the length of a string (</a:t>
            </a:r>
            <a:r>
              <a:rPr lang="en-US" altLang="zh-CN" sz="2400" dirty="0" smtClean="0">
                <a:solidFill>
                  <a:srgbClr val="C00000"/>
                </a:solidFill>
              </a:rPr>
              <a:t>ex3</a:t>
            </a:r>
            <a:r>
              <a:rPr lang="en-US" altLang="zh-CN" sz="2400" dirty="0">
                <a:solidFill>
                  <a:srgbClr val="C00000"/>
                </a:solidFill>
              </a:rPr>
              <a:t>.c</a:t>
            </a:r>
            <a:r>
              <a:rPr lang="en-US" altLang="zh-CN" sz="3200" dirty="0">
                <a:solidFill>
                  <a:srgbClr val="0000CC"/>
                </a:solidFill>
              </a:rPr>
              <a:t>)</a:t>
            </a:r>
            <a:endParaRPr lang="zh-CN" altLang="en-US" dirty="0"/>
          </a:p>
          <a:p>
            <a:r>
              <a:rPr lang="zh-CN" altLang="en-US" dirty="0"/>
              <a:t> </a:t>
            </a:r>
            <a:r>
              <a:rPr lang="en-US" altLang="zh-CN" dirty="0"/>
              <a:t>  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1403648" y="1988840"/>
            <a:ext cx="6624637" cy="3416320"/>
          </a:xfrm>
          <a:prstGeom prst="rect">
            <a:avLst/>
          </a:prstGeom>
          <a:ln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 eaLnBrk="0" hangingPunct="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 eaLnBrk="0" hangingPunct="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 eaLnBrk="0" hangingPunct="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 eaLnBrk="0" hangingPunct="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pPr eaLnBrk="1" hangingPunct="1">
              <a:defRPr/>
            </a:pPr>
            <a:r>
              <a:rPr lang="en-US" altLang="zh-CN" sz="2400" dirty="0" smtClean="0">
                <a:solidFill>
                  <a:srgbClr val="000000"/>
                </a:solidFill>
              </a:rPr>
              <a:t>	char str1[10], *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pstr</a:t>
            </a:r>
            <a:r>
              <a:rPr lang="en-US" altLang="zh-CN" sz="2400" dirty="0" smtClean="0">
                <a:solidFill>
                  <a:srgbClr val="000000"/>
                </a:solidFill>
              </a:rPr>
              <a:t>="</a:t>
            </a:r>
            <a:r>
              <a:rPr lang="zh-CN" altLang="en-US" sz="2400" dirty="0" smtClean="0">
                <a:solidFill>
                  <a:srgbClr val="000000"/>
                </a:solidFill>
              </a:rPr>
              <a:t>输入：</a:t>
            </a:r>
            <a:r>
              <a:rPr lang="en-US" altLang="zh-CN" sz="2400" dirty="0" smtClean="0">
                <a:solidFill>
                  <a:srgbClr val="000000"/>
                </a:solidFill>
              </a:rPr>
              <a:t>";</a:t>
            </a:r>
          </a:p>
          <a:p>
            <a:pPr eaLnBrk="1" hangingPunct="1">
              <a:defRPr/>
            </a:pPr>
            <a:r>
              <a:rPr lang="en-US" altLang="zh-CN" sz="2400" dirty="0" smtClean="0">
                <a:solidFill>
                  <a:srgbClr val="000000"/>
                </a:solidFill>
              </a:rPr>
              <a:t>	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printf</a:t>
            </a:r>
            <a:r>
              <a:rPr lang="en-US" altLang="zh-CN" sz="2400" dirty="0" smtClean="0">
                <a:solidFill>
                  <a:srgbClr val="000000"/>
                </a:solidFill>
              </a:rPr>
              <a:t>("%s\n",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pstr</a:t>
            </a:r>
            <a:r>
              <a:rPr lang="en-US" altLang="zh-CN" sz="2400" dirty="0" smtClean="0">
                <a:solidFill>
                  <a:srgbClr val="000000"/>
                </a:solidFill>
              </a:rPr>
              <a:t>);</a:t>
            </a:r>
          </a:p>
          <a:p>
            <a:pPr eaLnBrk="1" hangingPunct="1">
              <a:defRPr/>
            </a:pPr>
            <a:r>
              <a:rPr lang="en-US" altLang="zh-CN" sz="2400" dirty="0" smtClean="0">
                <a:solidFill>
                  <a:srgbClr val="000000"/>
                </a:solidFill>
              </a:rPr>
              <a:t>	gets(str1);   	</a:t>
            </a:r>
          </a:p>
          <a:p>
            <a:pPr eaLnBrk="1" hangingPunct="1">
              <a:defRPr/>
            </a:pP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           puts(str1);</a:t>
            </a:r>
          </a:p>
          <a:p>
            <a:pPr eaLnBrk="1" hangingPunct="1">
              <a:defRPr/>
            </a:pPr>
            <a:endParaRPr lang="en-US" altLang="zh-CN" sz="2400" dirty="0" smtClean="0">
              <a:solidFill>
                <a:srgbClr val="000000"/>
              </a:solidFill>
            </a:endParaRPr>
          </a:p>
          <a:p>
            <a:pPr eaLnBrk="1" hangingPunct="1">
              <a:defRPr/>
            </a:pPr>
            <a:r>
              <a:rPr lang="en-US" altLang="zh-CN" sz="2400" dirty="0" smtClean="0">
                <a:solidFill>
                  <a:srgbClr val="000000"/>
                </a:solidFill>
              </a:rPr>
              <a:t>          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int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getLen</a:t>
            </a:r>
            <a:r>
              <a:rPr lang="en-US" altLang="zh-CN" sz="2400" dirty="0" smtClean="0">
                <a:solidFill>
                  <a:srgbClr val="000000"/>
                </a:solidFill>
              </a:rPr>
              <a:t>( char* p);</a:t>
            </a:r>
          </a:p>
          <a:p>
            <a:pPr eaLnBrk="1" hangingPunct="1">
              <a:defRPr/>
            </a:pP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        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int</a:t>
            </a:r>
            <a:r>
              <a:rPr lang="en-US" altLang="zh-CN" sz="2400" dirty="0" smtClean="0">
                <a:solidFill>
                  <a:srgbClr val="00000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i</a:t>
            </a:r>
            <a:r>
              <a:rPr lang="en-US" altLang="zh-CN" sz="2400" dirty="0" smtClean="0">
                <a:solidFill>
                  <a:srgbClr val="000000"/>
                </a:solidFill>
              </a:rPr>
              <a:t> = 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getLen</a:t>
            </a:r>
            <a:r>
              <a:rPr lang="en-US" altLang="zh-CN" sz="2400" dirty="0" smtClean="0">
                <a:solidFill>
                  <a:srgbClr val="000000"/>
                </a:solidFill>
              </a:rPr>
              <a:t>(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pstr</a:t>
            </a:r>
            <a:r>
              <a:rPr lang="en-US" altLang="zh-CN" sz="2400" dirty="0" smtClean="0">
                <a:solidFill>
                  <a:srgbClr val="000000"/>
                </a:solidFill>
              </a:rPr>
              <a:t>);</a:t>
            </a:r>
          </a:p>
          <a:p>
            <a:pPr eaLnBrk="1" hangingPunct="1">
              <a:defRPr/>
            </a:pP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        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int</a:t>
            </a:r>
            <a:r>
              <a:rPr lang="en-US" altLang="zh-CN" sz="2400" dirty="0" smtClean="0">
                <a:solidFill>
                  <a:srgbClr val="000000"/>
                </a:solidFill>
              </a:rPr>
              <a:t> j = </a:t>
            </a:r>
            <a:r>
              <a:rPr lang="en-US" altLang="zh-CN" sz="2400" dirty="0" err="1" smtClean="0">
                <a:solidFill>
                  <a:srgbClr val="000000"/>
                </a:solidFill>
              </a:rPr>
              <a:t>getLen</a:t>
            </a:r>
            <a:r>
              <a:rPr lang="en-US" altLang="zh-CN" sz="2400" dirty="0" smtClean="0">
                <a:solidFill>
                  <a:srgbClr val="000000"/>
                </a:solidFill>
              </a:rPr>
              <a:t>(str1);  </a:t>
            </a:r>
          </a:p>
          <a:p>
            <a:pPr eaLnBrk="1" hangingPunct="1">
              <a:defRPr/>
            </a:pPr>
            <a:r>
              <a:rPr lang="en-US" altLang="zh-CN" sz="2400" dirty="0">
                <a:solidFill>
                  <a:srgbClr val="000000"/>
                </a:solidFill>
              </a:rPr>
              <a:t> </a:t>
            </a:r>
            <a:r>
              <a:rPr lang="en-US" altLang="zh-CN" sz="2400" dirty="0" smtClean="0">
                <a:solidFill>
                  <a:srgbClr val="000000"/>
                </a:solidFill>
              </a:rPr>
              <a:t>         </a:t>
            </a:r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228600" y="76200"/>
            <a:ext cx="8001000" cy="6858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Times New Roman" pitchFamily="18" charset="0"/>
                <a:ea typeface="宋体" charset="0"/>
                <a:cs typeface="Times New Roman" pitchFamily="18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宋体" charset="-122"/>
                <a:ea typeface="宋体" charset="-122"/>
              </a:defRPr>
            </a:lvl9pPr>
          </a:lstStyle>
          <a:p>
            <a:r>
              <a:rPr kumimoji="1" lang="en-US" altLang="zh-CN" dirty="0" smtClean="0"/>
              <a:t>Exercise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4516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Comparing pointers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ea typeface="宋体" panose="02010600030101010101" pitchFamily="2" charset="-122"/>
              </a:rPr>
              <a:t>The difference (subtraction) between two pointers returns the offset in terms of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elements (objects)</a:t>
            </a:r>
          </a:p>
          <a:p>
            <a:endParaRPr kumimoji="1"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endParaRPr kumimoji="1"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endParaRPr kumimoji="1"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endParaRPr kumimoji="1"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endParaRPr kumimoji="1"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endParaRPr kumimoji="1"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endParaRPr kumimoji="1"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r>
              <a:rPr kumimoji="1" lang="en-US" altLang="zh-CN" dirty="0">
                <a:ea typeface="宋体" panose="02010600030101010101" pitchFamily="2" charset="-122"/>
              </a:rPr>
              <a:t>Relational operators on pointer: compares the address</a:t>
            </a:r>
          </a:p>
        </p:txBody>
      </p:sp>
      <p:sp>
        <p:nvSpPr>
          <p:cNvPr id="52228" name="矩形 3"/>
          <p:cNvSpPr>
            <a:spLocks noChangeArrowheads="1"/>
          </p:cNvSpPr>
          <p:nvPr/>
        </p:nvSpPr>
        <p:spPr bwMode="auto">
          <a:xfrm>
            <a:off x="609600" y="1831975"/>
            <a:ext cx="8229600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kumimoji="1" lang="en-US" altLang="zh-CN" dirty="0" err="1"/>
              <a:t>int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strlen</a:t>
            </a:r>
            <a:r>
              <a:rPr kumimoji="1" lang="en-US" altLang="zh-CN" dirty="0"/>
              <a:t>(char *s)</a:t>
            </a:r>
          </a:p>
          <a:p>
            <a:pPr>
              <a:buFontTx/>
              <a:buNone/>
            </a:pPr>
            <a:r>
              <a:rPr kumimoji="1" lang="en-US" altLang="zh-CN" dirty="0"/>
              <a:t>{</a:t>
            </a:r>
          </a:p>
          <a:p>
            <a:pPr>
              <a:buFontTx/>
              <a:buNone/>
            </a:pPr>
            <a:r>
              <a:rPr kumimoji="1" lang="en-US" altLang="zh-CN" dirty="0"/>
              <a:t>	char *p = s;</a:t>
            </a:r>
          </a:p>
          <a:p>
            <a:pPr>
              <a:buFontTx/>
              <a:buNone/>
            </a:pPr>
            <a:r>
              <a:rPr kumimoji="1" lang="en-US" altLang="zh-CN" dirty="0"/>
              <a:t>	while (*p != ‘\0’</a:t>
            </a:r>
            <a:r>
              <a:rPr kumimoji="1" lang="en-US" altLang="zh-CN" dirty="0" smtClean="0"/>
              <a:t>)   p</a:t>
            </a:r>
            <a:r>
              <a:rPr kumimoji="1" lang="en-US" altLang="zh-CN" dirty="0"/>
              <a:t>++;</a:t>
            </a:r>
          </a:p>
          <a:p>
            <a:pPr>
              <a:buFontTx/>
              <a:buNone/>
            </a:pPr>
            <a:r>
              <a:rPr kumimoji="1" lang="en-US" altLang="zh-CN" dirty="0"/>
              <a:t>	return (p-s);</a:t>
            </a:r>
          </a:p>
          <a:p>
            <a:pPr>
              <a:buFontTx/>
              <a:buNone/>
            </a:pPr>
            <a:r>
              <a:rPr kumimoji="1" lang="en-US" altLang="zh-CN" dirty="0"/>
              <a:t>}</a:t>
            </a:r>
            <a:endParaRPr kumimoji="1" lang="zh-CN" altLang="en-US" dirty="0"/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2105025" y="5391150"/>
            <a:ext cx="31527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latin typeface="Arial" panose="020B0604020202020204" pitchFamily="34" charset="0"/>
              </a:rPr>
              <a:t>&amp;iArr[1]&lt; &amp;iArr[3]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latin typeface="Arial" panose="020B0604020202020204" pitchFamily="34" charset="0"/>
              </a:rPr>
              <a:t>pi&lt;iArr+3 /* p = iArr;*/ </a:t>
            </a:r>
            <a:endParaRPr lang="zh-CN" altLang="en-US" sz="200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Common mistakes</a:t>
            </a:r>
            <a:endParaRPr kumimoji="1" lang="zh-CN" altLang="en-US"/>
          </a:p>
        </p:txBody>
      </p:sp>
      <p:sp>
        <p:nvSpPr>
          <p:cNvPr id="5017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ea typeface="宋体" panose="02010600030101010101" pitchFamily="2" charset="-122"/>
              </a:rPr>
              <a:t>Use the incremented pointers</a:t>
            </a: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50180" name="矩形 3"/>
          <p:cNvSpPr>
            <a:spLocks noChangeArrowheads="1"/>
          </p:cNvSpPr>
          <p:nvPr/>
        </p:nvSpPr>
        <p:spPr bwMode="auto">
          <a:xfrm>
            <a:off x="533400" y="1493838"/>
            <a:ext cx="8229600" cy="444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kumimoji="1" lang="en-US" altLang="zh-CN" dirty="0"/>
              <a:t>#include &lt;</a:t>
            </a:r>
            <a:r>
              <a:rPr kumimoji="1" lang="en-US" altLang="zh-CN" dirty="0" err="1"/>
              <a:t>stdio.h</a:t>
            </a:r>
            <a:r>
              <a:rPr kumimoji="1" lang="en-US" altLang="zh-CN" dirty="0"/>
              <a:t>&gt;</a:t>
            </a:r>
          </a:p>
          <a:p>
            <a:pPr>
              <a:buFontTx/>
              <a:buNone/>
            </a:pPr>
            <a:r>
              <a:rPr kumimoji="1" lang="en-US" altLang="zh-CN" dirty="0"/>
              <a:t>#define ARR_NUM 5</a:t>
            </a:r>
          </a:p>
          <a:p>
            <a:pPr>
              <a:buFontTx/>
              <a:buNone/>
            </a:pPr>
            <a:r>
              <a:rPr kumimoji="1" lang="en-US" altLang="zh-CN" dirty="0"/>
              <a:t>void main()</a:t>
            </a:r>
          </a:p>
          <a:p>
            <a:pPr>
              <a:buFontTx/>
              <a:buNone/>
            </a:pPr>
            <a:r>
              <a:rPr kumimoji="1" lang="en-US" altLang="zh-CN" dirty="0"/>
              <a:t>{</a:t>
            </a:r>
          </a:p>
          <a:p>
            <a:pPr>
              <a:buFontTx/>
              <a:buNone/>
            </a:pPr>
            <a:r>
              <a:rPr kumimoji="1" lang="en-US" altLang="zh-CN" dirty="0"/>
              <a:t> 	char *</a:t>
            </a:r>
            <a:r>
              <a:rPr kumimoji="1" lang="en-US" altLang="zh-CN" dirty="0" err="1"/>
              <a:t>src</a:t>
            </a:r>
            <a:r>
              <a:rPr kumimoji="1" lang="en-US" altLang="zh-CN" dirty="0"/>
              <a:t> = “Hello world\n”;</a:t>
            </a:r>
          </a:p>
          <a:p>
            <a:pPr>
              <a:buFontTx/>
              <a:buNone/>
            </a:pPr>
            <a:r>
              <a:rPr kumimoji="1" lang="en-US" altLang="zh-CN" dirty="0"/>
              <a:t>	char des[ARR_NUM];</a:t>
            </a:r>
          </a:p>
          <a:p>
            <a:pPr>
              <a:buFontTx/>
              <a:buNone/>
            </a:pPr>
            <a:r>
              <a:rPr kumimoji="1" lang="en-US" altLang="zh-CN" dirty="0"/>
              <a:t>	char *p = des;</a:t>
            </a:r>
          </a:p>
          <a:p>
            <a:pPr>
              <a:buFontTx/>
              <a:buNone/>
            </a:pPr>
            <a:r>
              <a:rPr kumimoji="1" lang="en-US" altLang="zh-CN" dirty="0"/>
              <a:t>	while (*p++ = *</a:t>
            </a:r>
            <a:r>
              <a:rPr kumimoji="1" lang="en-US" altLang="zh-CN" dirty="0" err="1"/>
              <a:t>src</a:t>
            </a:r>
            <a:r>
              <a:rPr kumimoji="1" lang="en-US" altLang="zh-CN" dirty="0"/>
              <a:t>++);</a:t>
            </a:r>
          </a:p>
          <a:p>
            <a:pPr>
              <a:buFontTx/>
              <a:buNone/>
            </a:pPr>
            <a:r>
              <a:rPr kumimoji="1" lang="en-US" altLang="zh-CN" dirty="0"/>
              <a:t>	</a:t>
            </a:r>
            <a:r>
              <a:rPr kumimoji="1" lang="en-US" altLang="zh-CN" dirty="0" err="1">
                <a:solidFill>
                  <a:srgbClr val="FF0000"/>
                </a:solidFill>
              </a:rPr>
              <a:t>printf</a:t>
            </a:r>
            <a:r>
              <a:rPr kumimoji="1" lang="en-US" altLang="zh-CN" dirty="0">
                <a:solidFill>
                  <a:srgbClr val="FF0000"/>
                </a:solidFill>
              </a:rPr>
              <a:t>(“The original string is %s”, </a:t>
            </a:r>
            <a:r>
              <a:rPr kumimoji="1" lang="en-US" altLang="zh-CN" dirty="0" err="1">
                <a:solidFill>
                  <a:srgbClr val="FF0000"/>
                </a:solidFill>
              </a:rPr>
              <a:t>src</a:t>
            </a:r>
            <a:r>
              <a:rPr kumimoji="1" lang="en-US" altLang="zh-CN" dirty="0">
                <a:solidFill>
                  <a:srgbClr val="FF0000"/>
                </a:solidFill>
              </a:rPr>
              <a:t>);</a:t>
            </a:r>
          </a:p>
          <a:p>
            <a:pPr>
              <a:buFontTx/>
              <a:buNone/>
            </a:pPr>
            <a:r>
              <a:rPr kumimoji="1" lang="en-US" altLang="zh-CN" dirty="0"/>
              <a:t>}</a:t>
            </a:r>
            <a:endParaRPr kumimoji="1" lang="zh-CN" altLang="en-US" dirty="0"/>
          </a:p>
        </p:txBody>
      </p:sp>
      <p:sp>
        <p:nvSpPr>
          <p:cNvPr id="5" name="圆角矩形标注 4"/>
          <p:cNvSpPr>
            <a:spLocks noChangeArrowheads="1"/>
          </p:cNvSpPr>
          <p:nvPr/>
        </p:nvSpPr>
        <p:spPr bwMode="auto">
          <a:xfrm>
            <a:off x="4285397" y="1871509"/>
            <a:ext cx="4686830" cy="2349579"/>
          </a:xfrm>
          <a:prstGeom prst="wedgeRoundRectCallout">
            <a:avLst>
              <a:gd name="adj1" fmla="val -61625"/>
              <a:gd name="adj2" fmla="val 70056"/>
              <a:gd name="adj3" fmla="val 16667"/>
            </a:avLst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dirty="0"/>
              <a:t>Why does it work when calling a function by the pointer as an actual argument?</a:t>
            </a:r>
          </a:p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dirty="0" err="1">
                <a:ea typeface="楷体" panose="02010609060101010101" pitchFamily="49" charset="-122"/>
              </a:rPr>
              <a:t>strcpy</a:t>
            </a:r>
            <a:r>
              <a:rPr kumimoji="1" lang="en-US" altLang="zh-CN" dirty="0">
                <a:ea typeface="楷体" panose="02010609060101010101" pitchFamily="49" charset="-122"/>
              </a:rPr>
              <a:t>(p, </a:t>
            </a:r>
            <a:r>
              <a:rPr kumimoji="1" lang="en-US" altLang="zh-CN" dirty="0" err="1">
                <a:ea typeface="楷体" panose="02010609060101010101" pitchFamily="49" charset="-122"/>
              </a:rPr>
              <a:t>src</a:t>
            </a:r>
            <a:r>
              <a:rPr kumimoji="1" lang="en-US" altLang="zh-CN" dirty="0">
                <a:ea typeface="楷体" panose="02010609060101010101" pitchFamily="49" charset="-122"/>
              </a:rPr>
              <a:t>);</a:t>
            </a:r>
            <a:endParaRPr kumimoji="1" lang="zh-CN" altLang="en-US" dirty="0"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Pointer demonstration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-36512" y="980728"/>
            <a:ext cx="4648200" cy="3590528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 smtClean="0">
                <a:ea typeface="宋体" panose="02010600030101010101" pitchFamily="2" charset="-122"/>
              </a:rPr>
              <a:t>void </a:t>
            </a:r>
            <a:r>
              <a:rPr kumimoji="1" lang="en-US" altLang="zh-CN" dirty="0" err="1">
                <a:ea typeface="宋体" panose="02010600030101010101" pitchFamily="2" charset="-122"/>
              </a:rPr>
              <a:t>str_cpy</a:t>
            </a:r>
            <a:r>
              <a:rPr kumimoji="1" lang="en-US" altLang="zh-CN" dirty="0">
                <a:ea typeface="宋体" panose="02010600030101010101" pitchFamily="2" charset="-122"/>
              </a:rPr>
              <a:t>(char *des, char *</a:t>
            </a:r>
            <a:r>
              <a:rPr kumimoji="1" lang="en-US" altLang="zh-CN" dirty="0" err="1">
                <a:ea typeface="宋体" panose="02010600030101010101" pitchFamily="2" charset="-122"/>
              </a:rPr>
              <a:t>src</a:t>
            </a:r>
            <a:r>
              <a:rPr kumimoji="1" lang="en-US" altLang="zh-CN" dirty="0">
                <a:ea typeface="宋体" panose="02010600030101010101" pitchFamily="2" charset="-122"/>
              </a:rPr>
              <a:t>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{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</a:t>
            </a:r>
            <a:r>
              <a:rPr kumimoji="1" lang="en-US" altLang="zh-CN" dirty="0" err="1">
                <a:ea typeface="宋体" panose="02010600030101010101" pitchFamily="2" charset="-122"/>
              </a:rPr>
              <a:t>int</a:t>
            </a: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err="1"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ea typeface="宋体" panose="02010600030101010101" pitchFamily="2" charset="-122"/>
              </a:rPr>
              <a:t> = 0, </a:t>
            </a:r>
            <a:r>
              <a:rPr kumimoji="1" lang="en-US" altLang="zh-CN" dirty="0" err="1">
                <a:ea typeface="宋体" panose="02010600030101010101" pitchFamily="2" charset="-122"/>
              </a:rPr>
              <a:t>len</a:t>
            </a:r>
            <a:r>
              <a:rPr kumimoji="1" lang="en-US" altLang="zh-CN" dirty="0">
                <a:ea typeface="宋体" panose="02010600030101010101" pitchFamily="2" charset="-122"/>
              </a:rPr>
              <a:t> = </a:t>
            </a:r>
            <a:r>
              <a:rPr kumimoji="1" lang="en-US" altLang="zh-CN" dirty="0" err="1">
                <a:ea typeface="宋体" panose="02010600030101010101" pitchFamily="2" charset="-122"/>
              </a:rPr>
              <a:t>strlen</a:t>
            </a:r>
            <a:r>
              <a:rPr kumimoji="1" lang="en-US" altLang="zh-CN" dirty="0">
                <a:ea typeface="宋体" panose="02010600030101010101" pitchFamily="2" charset="-122"/>
              </a:rPr>
              <a:t>(</a:t>
            </a:r>
            <a:r>
              <a:rPr kumimoji="1" lang="en-US" altLang="zh-CN" dirty="0" err="1">
                <a:ea typeface="宋体" panose="02010600030101010101" pitchFamily="2" charset="-122"/>
              </a:rPr>
              <a:t>src</a:t>
            </a:r>
            <a:r>
              <a:rPr kumimoji="1" lang="en-US" altLang="zh-CN" dirty="0">
                <a:ea typeface="宋体" panose="02010600030101010101" pitchFamily="2" charset="-122"/>
              </a:rPr>
              <a:t>);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for (</a:t>
            </a:r>
            <a:r>
              <a:rPr kumimoji="1" lang="en-US" altLang="zh-CN" dirty="0" err="1"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ea typeface="宋体" panose="02010600030101010101" pitchFamily="2" charset="-122"/>
              </a:rPr>
              <a:t> = 0; </a:t>
            </a:r>
            <a:r>
              <a:rPr kumimoji="1" lang="en-US" altLang="zh-CN" dirty="0" err="1"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ea typeface="宋体" panose="02010600030101010101" pitchFamily="2" charset="-122"/>
              </a:rPr>
              <a:t> &lt; </a:t>
            </a:r>
            <a:r>
              <a:rPr kumimoji="1"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len</a:t>
            </a:r>
            <a:r>
              <a:rPr kumimoji="1" lang="en-US" altLang="zh-CN" dirty="0">
                <a:ea typeface="宋体" panose="02010600030101010101" pitchFamily="2" charset="-122"/>
              </a:rPr>
              <a:t>; </a:t>
            </a:r>
            <a:r>
              <a:rPr kumimoji="1" lang="en-US" altLang="zh-CN" dirty="0" err="1"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ea typeface="宋体" panose="02010600030101010101" pitchFamily="2" charset="-122"/>
              </a:rPr>
              <a:t>++)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{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	des[</a:t>
            </a:r>
            <a:r>
              <a:rPr kumimoji="1" lang="en-US" altLang="zh-CN" dirty="0" err="1"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ea typeface="宋体" panose="02010600030101010101" pitchFamily="2" charset="-122"/>
              </a:rPr>
              <a:t>] = </a:t>
            </a:r>
            <a:r>
              <a:rPr kumimoji="1" lang="en-US" altLang="zh-CN" dirty="0" err="1">
                <a:ea typeface="宋体" panose="02010600030101010101" pitchFamily="2" charset="-122"/>
              </a:rPr>
              <a:t>src</a:t>
            </a:r>
            <a:r>
              <a:rPr kumimoji="1" lang="en-US" altLang="zh-CN" dirty="0">
                <a:ea typeface="宋体" panose="02010600030101010101" pitchFamily="2" charset="-122"/>
              </a:rPr>
              <a:t>[</a:t>
            </a:r>
            <a:r>
              <a:rPr kumimoji="1" lang="en-US" altLang="zh-CN" dirty="0" err="1"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ea typeface="宋体" panose="02010600030101010101" pitchFamily="2" charset="-122"/>
              </a:rPr>
              <a:t>];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	}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}</a:t>
            </a: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4644008" y="980728"/>
            <a:ext cx="4953000" cy="3600400"/>
          </a:xfrm>
          <a:prstGeom prst="rect">
            <a:avLst/>
          </a:prstGeom>
          <a:ln/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/>
              <a:t>void </a:t>
            </a:r>
            <a:r>
              <a:rPr kumimoji="1" lang="en-US" altLang="zh-CN" dirty="0" err="1"/>
              <a:t>str_cpy</a:t>
            </a:r>
            <a:r>
              <a:rPr kumimoji="1" lang="en-US" altLang="zh-CN" dirty="0"/>
              <a:t>(char *des, char *</a:t>
            </a:r>
            <a:r>
              <a:rPr kumimoji="1" lang="en-US" altLang="zh-CN" dirty="0" err="1"/>
              <a:t>src</a:t>
            </a:r>
            <a:r>
              <a:rPr kumimoji="1" lang="en-US" altLang="zh-CN" dirty="0"/>
              <a:t>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/>
              <a:t>{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/>
              <a:t>	</a:t>
            </a:r>
            <a:r>
              <a:rPr kumimoji="1" lang="en-US" altLang="zh-CN" dirty="0" err="1"/>
              <a:t>int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 = 0;</a:t>
            </a:r>
          </a:p>
          <a:p>
            <a:pPr>
              <a:buNone/>
            </a:pPr>
            <a:r>
              <a:rPr kumimoji="1" lang="en-US" altLang="zh-CN" dirty="0"/>
              <a:t>	</a:t>
            </a:r>
            <a:r>
              <a:rPr kumimoji="1" lang="en-US" altLang="zh-CN" dirty="0">
                <a:solidFill>
                  <a:srgbClr val="FF0000"/>
                </a:solidFill>
              </a:rPr>
              <a:t>while</a:t>
            </a:r>
            <a:r>
              <a:rPr kumimoji="1" lang="en-US" altLang="zh-CN" dirty="0"/>
              <a:t> (</a:t>
            </a:r>
            <a:r>
              <a:rPr kumimoji="1" lang="en-US" altLang="zh-CN" dirty="0" err="1"/>
              <a:t>src</a:t>
            </a:r>
            <a:r>
              <a:rPr kumimoji="1" lang="en-US" altLang="zh-CN" dirty="0"/>
              <a:t>[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] != ‘\0’)</a:t>
            </a:r>
            <a:r>
              <a:rPr kumimoji="1" lang="en-US" altLang="zh-CN" dirty="0" smtClean="0"/>
              <a:t>;{      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/>
              <a:t> </a:t>
            </a:r>
            <a:r>
              <a:rPr kumimoji="1" lang="en-US" altLang="zh-CN" dirty="0" smtClean="0"/>
              <a:t>                     des[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] = </a:t>
            </a:r>
            <a:r>
              <a:rPr kumimoji="1" lang="en-US" altLang="zh-CN" dirty="0" err="1" smtClean="0"/>
              <a:t>src</a:t>
            </a:r>
            <a:r>
              <a:rPr kumimoji="1" lang="en-US" altLang="zh-CN" dirty="0" smtClean="0"/>
              <a:t>[</a:t>
            </a:r>
            <a:r>
              <a:rPr kumimoji="1" lang="en-US" altLang="zh-CN" dirty="0" err="1" smtClean="0"/>
              <a:t>i</a:t>
            </a:r>
            <a:r>
              <a:rPr kumimoji="1" lang="en-US" altLang="zh-CN" dirty="0" smtClean="0"/>
              <a:t>];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/>
              <a:t>		</a:t>
            </a:r>
            <a:r>
              <a:rPr kumimoji="1" lang="en-US" altLang="zh-CN" dirty="0" err="1" smtClean="0"/>
              <a:t>i</a:t>
            </a:r>
            <a:r>
              <a:rPr kumimoji="1" lang="en-US" altLang="zh-CN" dirty="0"/>
              <a:t>++;</a:t>
            </a:r>
          </a:p>
          <a:p>
            <a:pPr>
              <a:buNone/>
            </a:pPr>
            <a:r>
              <a:rPr kumimoji="1" lang="en-US" altLang="zh-CN" dirty="0" smtClean="0"/>
              <a:t>	}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 smtClean="0"/>
              <a:t>}</a:t>
            </a:r>
            <a:endParaRPr kumimoji="1"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 bwMode="auto">
          <a:xfrm>
            <a:off x="1187624" y="4293096"/>
            <a:ext cx="6408712" cy="1728192"/>
          </a:xfrm>
          <a:prstGeom prst="rect">
            <a:avLst/>
          </a:prstGeom>
          <a:ln/>
          <a:ex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/>
              <a:t>void </a:t>
            </a:r>
            <a:r>
              <a:rPr kumimoji="1" lang="en-US" altLang="zh-CN" dirty="0" err="1"/>
              <a:t>str_cpy</a:t>
            </a:r>
            <a:r>
              <a:rPr kumimoji="1" lang="en-US" altLang="zh-CN" dirty="0"/>
              <a:t>(char *des, char *</a:t>
            </a:r>
            <a:r>
              <a:rPr kumimoji="1" lang="en-US" altLang="zh-CN" dirty="0" err="1"/>
              <a:t>src</a:t>
            </a:r>
            <a:r>
              <a:rPr kumimoji="1" lang="en-US" altLang="zh-CN" dirty="0"/>
              <a:t>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/>
              <a:t>{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/>
              <a:t>	while (*des++ = *</a:t>
            </a:r>
            <a:r>
              <a:rPr kumimoji="1" lang="en-US" altLang="zh-CN" dirty="0" err="1"/>
              <a:t>src</a:t>
            </a:r>
            <a:r>
              <a:rPr kumimoji="1" lang="en-US" altLang="zh-CN" dirty="0"/>
              <a:t>++);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 dirty="0"/>
              <a:t>}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7020272" y="260648"/>
            <a:ext cx="648072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3366FF"/>
                </a:solidFill>
                <a:latin typeface="Times New Roman"/>
                <a:ea typeface="楷体" pitchFamily="49" charset="-122"/>
                <a:cs typeface="Times New Roman"/>
              </a:rPr>
              <a:t>\</a:t>
            </a:r>
            <a:r>
              <a:rPr kumimoji="1" lang="en-US" altLang="zh-CN" sz="2400" dirty="0" smtClean="0">
                <a:solidFill>
                  <a:srgbClr val="3366FF"/>
                </a:solidFill>
                <a:latin typeface="Times New Roman"/>
                <a:ea typeface="楷体" pitchFamily="49" charset="-122"/>
                <a:cs typeface="Times New Roman"/>
              </a:rPr>
              <a:t>0</a:t>
            </a:r>
            <a:endParaRPr kumimoji="1" lang="zh-CN" altLang="en-US" sz="2400" dirty="0" smtClean="0">
              <a:solidFill>
                <a:srgbClr val="3366FF"/>
              </a:solidFill>
              <a:latin typeface="Times New Roman"/>
              <a:ea typeface="楷体" pitchFamily="49" charset="-122"/>
              <a:cs typeface="Times New Roman"/>
            </a:endParaRPr>
          </a:p>
        </p:txBody>
      </p:sp>
      <p:pic>
        <p:nvPicPr>
          <p:cNvPr id="8" name="Picture 31" descr="D:\ppt\ppt模板\PPT动画素材之动画按钮--PPT素材，PPT背景，PPT图片.files\20071202212401393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332656"/>
            <a:ext cx="314325" cy="36195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Arrays with variable length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>
                <a:ea typeface="宋体" panose="02010600030101010101" pitchFamily="2" charset="-122"/>
              </a:rPr>
              <a:t>C prohibits auto arrays with variable length</a:t>
            </a: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r>
              <a:rPr kumimoji="1" lang="en-US" altLang="zh-CN">
                <a:ea typeface="宋体" panose="02010600030101010101" pitchFamily="2" charset="-122"/>
              </a:rPr>
              <a:t>Use the library function </a:t>
            </a:r>
            <a:r>
              <a:rPr kumimoji="1" lang="en-US" altLang="zh-CN" i="1">
                <a:ea typeface="宋体" panose="02010600030101010101" pitchFamily="2" charset="-122"/>
              </a:rPr>
              <a:t>malloc(N) </a:t>
            </a:r>
            <a:r>
              <a:rPr kumimoji="1" lang="en-US" altLang="zh-CN">
                <a:ea typeface="宋体" panose="02010600030101010101" pitchFamily="2" charset="-122"/>
              </a:rPr>
              <a:t>to allocate sequenced memory blocks with N </a:t>
            </a:r>
            <a:r>
              <a:rPr kumimoji="1"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bytes</a:t>
            </a:r>
            <a:r>
              <a:rPr kumimoji="1" lang="en-US" altLang="zh-CN">
                <a:ea typeface="宋体" panose="02010600030101010101" pitchFamily="2" charset="-122"/>
              </a:rPr>
              <a:t>. The function returns the initial </a:t>
            </a:r>
            <a:r>
              <a:rPr kumimoji="1"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address</a:t>
            </a:r>
            <a:r>
              <a:rPr kumimoji="1" lang="en-US" altLang="zh-CN">
                <a:ea typeface="宋体" panose="02010600030101010101" pitchFamily="2" charset="-122"/>
              </a:rPr>
              <a:t> of the memory with </a:t>
            </a:r>
            <a:r>
              <a:rPr kumimoji="1"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void</a:t>
            </a:r>
            <a:r>
              <a:rPr kumimoji="1" lang="en-US" altLang="zh-CN">
                <a:ea typeface="宋体" panose="02010600030101010101" pitchFamily="2" charset="-122"/>
              </a:rPr>
              <a:t> type.</a:t>
            </a: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r>
              <a:rPr kumimoji="1" lang="en-US" altLang="zh-CN">
                <a:ea typeface="宋体" panose="02010600030101010101" pitchFamily="2" charset="-122"/>
              </a:rPr>
              <a:t>How can we use the memory blocks as a normal array, e.g., arr[i], *(arr+i)? </a:t>
            </a:r>
          </a:p>
        </p:txBody>
      </p:sp>
      <p:sp>
        <p:nvSpPr>
          <p:cNvPr id="53252" name="矩形 3"/>
          <p:cNvSpPr>
            <a:spLocks noChangeArrowheads="1"/>
          </p:cNvSpPr>
          <p:nvPr/>
        </p:nvSpPr>
        <p:spPr bwMode="auto">
          <a:xfrm>
            <a:off x="228600" y="1447800"/>
            <a:ext cx="8610600" cy="2234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kumimoji="1" lang="en-US" altLang="zh-CN" dirty="0"/>
              <a:t>{</a:t>
            </a:r>
          </a:p>
          <a:p>
            <a:pPr>
              <a:buFontTx/>
              <a:buNone/>
            </a:pPr>
            <a:r>
              <a:rPr kumimoji="1" lang="en-US" altLang="zh-CN" dirty="0"/>
              <a:t> 	</a:t>
            </a:r>
            <a:r>
              <a:rPr kumimoji="1" lang="en-US" altLang="zh-CN" dirty="0" err="1"/>
              <a:t>int</a:t>
            </a:r>
            <a:r>
              <a:rPr kumimoji="1" lang="en-US" altLang="zh-CN"/>
              <a:t> N=4;</a:t>
            </a:r>
            <a:endParaRPr kumimoji="1" lang="en-US" altLang="zh-CN" dirty="0"/>
          </a:p>
          <a:p>
            <a:pPr>
              <a:buFontTx/>
              <a:buNone/>
            </a:pPr>
            <a:r>
              <a:rPr kumimoji="1" lang="en-US" altLang="zh-CN" dirty="0"/>
              <a:t>             /*intend to declare an array to store scores*/</a:t>
            </a:r>
          </a:p>
          <a:p>
            <a:pPr>
              <a:buFontTx/>
              <a:buNone/>
            </a:pPr>
            <a:r>
              <a:rPr kumimoji="1" lang="en-US" altLang="zh-CN" dirty="0"/>
              <a:t>	</a:t>
            </a:r>
            <a:r>
              <a:rPr kumimoji="1" lang="en-US" altLang="zh-CN" dirty="0">
                <a:solidFill>
                  <a:srgbClr val="FF0000"/>
                </a:solidFill>
              </a:rPr>
              <a:t>float scores[N];</a:t>
            </a:r>
          </a:p>
          <a:p>
            <a:pPr>
              <a:buFontTx/>
              <a:buNone/>
            </a:pPr>
            <a:r>
              <a:rPr kumimoji="1" lang="en-US" altLang="zh-CN" dirty="0"/>
              <a:t>}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>
              <a:latin typeface="Arial" charset="0"/>
            </a:endParaRPr>
          </a:p>
        </p:txBody>
      </p:sp>
      <p:pic>
        <p:nvPicPr>
          <p:cNvPr id="23554" name="内容占位符 6" descr="屏幕快照 2017-11-30 上午11.02.13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3" b="1463"/>
          <a:stretch>
            <a:fillRect/>
          </a:stretch>
        </p:blipFill>
        <p:spPr>
          <a:xfrm>
            <a:off x="28769" y="0"/>
            <a:ext cx="4283075" cy="2820988"/>
          </a:xfrm>
        </p:spPr>
      </p:pic>
      <p:sp>
        <p:nvSpPr>
          <p:cNvPr id="23555" name="页脚占位符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r>
              <a:rPr lang="en-US" altLang="zh-CN" sz="1200" b="0"/>
              <a:t>C程序设计快速进阶大学教程</a:t>
            </a:r>
          </a:p>
        </p:txBody>
      </p:sp>
      <p:sp>
        <p:nvSpPr>
          <p:cNvPr id="23556" name="日期占位符 4"/>
          <p:cNvSpPr>
            <a:spLocks noGrp="1"/>
          </p:cNvSpPr>
          <p:nvPr>
            <p:ph type="dt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0BBBCB33-75AD-194D-A0E8-CD467CAF13DE}" type="datetime1">
              <a:rPr lang="zh-CN" altLang="en-US" sz="1400" b="0"/>
              <a:pPr/>
              <a:t>2019/11/14</a:t>
            </a:fld>
            <a:endParaRPr lang="en-US" altLang="zh-CN" sz="1400" b="0"/>
          </a:p>
        </p:txBody>
      </p:sp>
      <p:sp>
        <p:nvSpPr>
          <p:cNvPr id="23557" name="幻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0DF91834-99E0-374A-89A6-34B492107F0A}" type="slidenum">
              <a:rPr lang="en-US" altLang="zh-CN" sz="1400" b="0"/>
              <a:pPr/>
              <a:t>6</a:t>
            </a:fld>
            <a:endParaRPr lang="en-US" altLang="zh-CN" sz="1400" b="0"/>
          </a:p>
        </p:txBody>
      </p:sp>
      <p:pic>
        <p:nvPicPr>
          <p:cNvPr id="23558" name="图片 7" descr="屏幕快照 2017-11-30 上午11.02.2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3573463"/>
            <a:ext cx="4294188" cy="306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9" name="图片 9" descr="屏幕快照 2017-11-30 上午11.00.3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100" y="7938"/>
            <a:ext cx="5122863" cy="335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0" name="图片 10" descr="屏幕快照 2017-11-30 上午11.03.0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638" y="3384550"/>
            <a:ext cx="5414962" cy="371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447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Declaration and usage 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>
                <a:ea typeface="宋体" panose="02010600030101010101" pitchFamily="2" charset="-122"/>
              </a:rPr>
              <a:t>General form</a:t>
            </a:r>
          </a:p>
          <a:p>
            <a:pPr marL="457200" lvl="1" indent="0">
              <a:buFont typeface="Wingdings" panose="05000000000000000000" pitchFamily="2" charset="2"/>
              <a:buNone/>
            </a:pPr>
            <a:endParaRPr kumimoji="1" lang="en-US" altLang="zh-CN">
              <a:ea typeface="宋体" panose="02010600030101010101" pitchFamily="2" charset="-122"/>
            </a:endParaRP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endParaRPr kumimoji="1" lang="en-US" altLang="zh-CN">
              <a:ea typeface="宋体" panose="02010600030101010101" pitchFamily="2" charset="-122"/>
            </a:endParaRPr>
          </a:p>
          <a:p>
            <a:r>
              <a:rPr kumimoji="1" lang="en-US" altLang="zh-CN">
                <a:ea typeface="宋体" panose="02010600030101010101" pitchFamily="2" charset="-122"/>
              </a:rPr>
              <a:t>Use the pointer as a pointer to an normal array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pi[i], *(pi+i)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*pi++ /*</a:t>
            </a:r>
            <a:r>
              <a:rPr kumimoji="1"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Restore pi to the original address before calling free</a:t>
            </a:r>
          </a:p>
          <a:p>
            <a:r>
              <a:rPr kumimoji="1" lang="en-US" altLang="zh-CN">
                <a:ea typeface="宋体" panose="02010600030101010101" pitchFamily="2" charset="-122"/>
              </a:rPr>
              <a:t>Release </a:t>
            </a:r>
            <a:r>
              <a:rPr kumimoji="1" lang="en-US" altLang="zh-CN">
                <a:solidFill>
                  <a:srgbClr val="FF0000"/>
                </a:solidFill>
                <a:ea typeface="宋体" panose="02010600030101010101" pitchFamily="2" charset="-122"/>
              </a:rPr>
              <a:t>manually</a:t>
            </a:r>
            <a:r>
              <a:rPr kumimoji="1" lang="en-US" altLang="zh-CN">
                <a:ea typeface="宋体" panose="02010600030101010101" pitchFamily="2" charset="-122"/>
              </a:rPr>
              <a:t> (your job) the memory to which the pointer points. </a:t>
            </a:r>
          </a:p>
          <a:p>
            <a:pPr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free(pNum); pNum = NULL; /* in case pNum being used later*/</a:t>
            </a: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54276" name="矩形 3"/>
          <p:cNvSpPr>
            <a:spLocks noChangeArrowheads="1"/>
          </p:cNvSpPr>
          <p:nvPr/>
        </p:nvSpPr>
        <p:spPr bwMode="auto">
          <a:xfrm>
            <a:off x="457200" y="1443038"/>
            <a:ext cx="7467600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kumimoji="1" lang="en-US" altLang="zh-CN"/>
              <a:t>data_type *pointer_name = </a:t>
            </a:r>
          </a:p>
          <a:p>
            <a:pPr>
              <a:buFontTx/>
              <a:buNone/>
            </a:pPr>
            <a:r>
              <a:rPr kumimoji="1" lang="en-US" altLang="zh-CN"/>
              <a:t>	(data_type *) malloc( N*sizeof(data_type) )</a:t>
            </a:r>
            <a:endParaRPr kumimoji="1" lang="zh-CN" altLang="en-US"/>
          </a:p>
        </p:txBody>
      </p:sp>
      <p:sp>
        <p:nvSpPr>
          <p:cNvPr id="54277" name="矩形 4"/>
          <p:cNvSpPr>
            <a:spLocks noChangeArrowheads="1"/>
          </p:cNvSpPr>
          <p:nvPr/>
        </p:nvSpPr>
        <p:spPr bwMode="auto">
          <a:xfrm>
            <a:off x="609600" y="2295525"/>
            <a:ext cx="74676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>
              <a:buFontTx/>
              <a:buNone/>
            </a:pPr>
            <a:r>
              <a:rPr kumimoji="1" lang="en-US" altLang="zh-CN"/>
              <a:t>Examples:</a:t>
            </a:r>
          </a:p>
          <a:p>
            <a:pPr>
              <a:buFontTx/>
              <a:buNone/>
            </a:pPr>
            <a:r>
              <a:rPr kumimoji="1" lang="en-US" altLang="zh-CN"/>
              <a:t>	int *pNum = (int *)malloc(m * sizeof(int)); </a:t>
            </a:r>
          </a:p>
          <a:p>
            <a:pPr>
              <a:buFontTx/>
              <a:buNone/>
            </a:pPr>
            <a:r>
              <a:rPr kumimoji="1" lang="en-US" altLang="zh-CN"/>
              <a:t>	float *pScore = NULL; </a:t>
            </a:r>
          </a:p>
          <a:p>
            <a:pPr>
              <a:buFontTx/>
              <a:buNone/>
            </a:pPr>
            <a:r>
              <a:rPr kumimoji="1" lang="en-US" altLang="zh-CN"/>
              <a:t>	pScore = (float *) malloc(n*sizeof(float));</a:t>
            </a: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Homework</a:t>
            </a:r>
            <a:endParaRPr kumimoji="1" lang="zh-CN" altLang="en-US"/>
          </a:p>
        </p:txBody>
      </p:sp>
      <p:sp>
        <p:nvSpPr>
          <p:cNvPr id="5529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endParaRPr kumimoji="1" lang="en-US" altLang="zh-CN">
              <a:ea typeface="宋体" panose="02010600030101010101" pitchFamily="2" charset="-122"/>
            </a:endParaRPr>
          </a:p>
          <a:p>
            <a:pPr marL="0" indent="0"/>
            <a:r>
              <a:rPr kumimoji="1" lang="en-US" altLang="zh-CN">
                <a:ea typeface="宋体" panose="02010600030101010101" pitchFamily="2" charset="-122"/>
              </a:rPr>
              <a:t>Exercise 5-2 and 5-3. </a:t>
            </a:r>
          </a:p>
          <a:p>
            <a:pPr marL="0" indent="0"/>
            <a:endParaRPr kumimoji="1" lang="en-US" altLang="zh-CN">
              <a:ea typeface="宋体" panose="02010600030101010101" pitchFamily="2" charset="-122"/>
            </a:endParaRPr>
          </a:p>
          <a:p>
            <a:pPr marL="0" indent="0"/>
            <a:r>
              <a:rPr kumimoji="1" lang="en-US" altLang="zh-CN">
                <a:ea typeface="宋体" panose="02010600030101010101" pitchFamily="2" charset="-122"/>
              </a:rPr>
              <a:t>Write a pointer version of functions atoi, itoa, and reverse in the textbook.</a:t>
            </a:r>
          </a:p>
          <a:p>
            <a:pPr marL="0" indent="0">
              <a:buFont typeface="Wingdings" panose="05000000000000000000" pitchFamily="2" charset="2"/>
              <a:buNone/>
            </a:pPr>
            <a:endParaRPr kumimoji="1" lang="en-US" altLang="zh-CN">
              <a:ea typeface="宋体" panose="02010600030101010101" pitchFamily="2" charset="-12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kumimoji="1" lang="en-US" altLang="zh-CN">
                <a:ea typeface="宋体" panose="02010600030101010101" pitchFamily="2" charset="-122"/>
              </a:rPr>
              <a:t> </a:t>
            </a:r>
            <a:endParaRPr kumimoji="1"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  <p:sp>
        <p:nvSpPr>
          <p:cNvPr id="819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ea typeface="宋体" panose="02010600030101010101" pitchFamily="2" charset="-122"/>
              </a:rPr>
              <a:t>A </a:t>
            </a:r>
            <a:r>
              <a:rPr kumimoji="1" lang="en-US" altLang="zh-CN" dirty="0">
                <a:ea typeface="宋体" panose="02010600030101010101" pitchFamily="2" charset="-122"/>
              </a:rPr>
              <a:t>pointer is nothing but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a variable </a:t>
            </a:r>
            <a:r>
              <a:rPr kumimoji="1" lang="en-US" altLang="zh-CN" dirty="0">
                <a:ea typeface="宋体" panose="02010600030101010101" pitchFamily="2" charset="-122"/>
              </a:rPr>
              <a:t>that holds (contains) </a:t>
            </a:r>
            <a:endParaRPr kumimoji="1" lang="en-US" altLang="zh-CN" dirty="0" smtClean="0"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kumimoji="1" lang="en-US" altLang="zh-CN" dirty="0">
                <a:ea typeface="宋体" panose="02010600030101010101" pitchFamily="2" charset="-122"/>
              </a:rPr>
              <a:t> </a:t>
            </a:r>
            <a:r>
              <a:rPr kumimoji="1" lang="en-US" altLang="zh-CN" dirty="0" smtClean="0">
                <a:ea typeface="宋体" panose="02010600030101010101" pitchFamily="2" charset="-122"/>
              </a:rPr>
              <a:t>   an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address</a:t>
            </a:r>
            <a:r>
              <a:rPr kumimoji="1" lang="en-US" altLang="zh-CN" dirty="0">
                <a:ea typeface="宋体" panose="02010600030101010101" pitchFamily="2" charset="-122"/>
              </a:rPr>
              <a:t>, </a:t>
            </a:r>
            <a:r>
              <a:rPr lang="en-US" altLang="zh-CN" dirty="0">
                <a:ea typeface="宋体" panose="02010600030101010101" pitchFamily="2" charset="-122"/>
              </a:rPr>
              <a:t>which is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a location </a:t>
            </a:r>
            <a:r>
              <a:rPr lang="en-US" altLang="zh-CN" dirty="0">
                <a:ea typeface="宋体" panose="02010600030101010101" pitchFamily="2" charset="-122"/>
              </a:rPr>
              <a:t>of an object in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memory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.</a:t>
            </a:r>
          </a:p>
          <a:p>
            <a:pPr marL="0" indent="0">
              <a:buNone/>
            </a:pPr>
            <a:endParaRPr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ea typeface="宋体" panose="02010600030101010101" pitchFamily="2" charset="-122"/>
              </a:rPr>
              <a:t>Pointers are one of the most distinct and exciting features of C language.</a:t>
            </a:r>
          </a:p>
          <a:p>
            <a:pPr lvl="1"/>
            <a:r>
              <a:rPr lang="en-US" altLang="zh-CN" dirty="0">
                <a:ea typeface="宋体" panose="02010600030101010101" pitchFamily="2" charset="-122"/>
              </a:rPr>
              <a:t>Pointers are  a powerful tool that adds flexibility and efficiency to </a:t>
            </a:r>
            <a:endParaRPr lang="en-US" altLang="zh-CN" dirty="0" smtClean="0">
              <a:ea typeface="宋体" panose="02010600030101010101" pitchFamily="2" charset="-122"/>
            </a:endParaRPr>
          </a:p>
          <a:p>
            <a:pPr marL="457200" lvl="1" indent="0">
              <a:buNone/>
            </a:pPr>
            <a:r>
              <a:rPr lang="en-US" altLang="zh-CN" dirty="0">
                <a:ea typeface="宋体" panose="02010600030101010101" pitchFamily="2" charset="-122"/>
              </a:rPr>
              <a:t> </a:t>
            </a:r>
            <a:r>
              <a:rPr lang="en-US" altLang="zh-CN" dirty="0" smtClean="0">
                <a:ea typeface="宋体" panose="02010600030101010101" pitchFamily="2" charset="-122"/>
              </a:rPr>
              <a:t>    the </a:t>
            </a:r>
            <a:r>
              <a:rPr lang="en-US" altLang="zh-CN" dirty="0">
                <a:ea typeface="宋体" panose="02010600030101010101" pitchFamily="2" charset="-122"/>
              </a:rPr>
              <a:t>language although they appear a little confusing and difficult to </a:t>
            </a:r>
            <a:endParaRPr lang="en-US" altLang="zh-CN" dirty="0" smtClean="0">
              <a:ea typeface="宋体" panose="02010600030101010101" pitchFamily="2" charset="-122"/>
            </a:endParaRPr>
          </a:p>
          <a:p>
            <a:pPr marL="457200" lvl="1" indent="0">
              <a:buNone/>
            </a:pPr>
            <a:r>
              <a:rPr lang="en-US" altLang="zh-CN" dirty="0">
                <a:ea typeface="宋体" panose="02010600030101010101" pitchFamily="2" charset="-122"/>
              </a:rPr>
              <a:t> </a:t>
            </a:r>
            <a:r>
              <a:rPr lang="en-US" altLang="zh-CN" dirty="0" smtClean="0">
                <a:ea typeface="宋体" panose="02010600030101010101" pitchFamily="2" charset="-122"/>
              </a:rPr>
              <a:t>    understand </a:t>
            </a:r>
            <a:r>
              <a:rPr lang="en-US" altLang="zh-CN" dirty="0">
                <a:ea typeface="宋体" panose="02010600030101010101" pitchFamily="2" charset="-122"/>
              </a:rPr>
              <a:t>for beginners.</a:t>
            </a:r>
            <a:endParaRPr kumimoji="1" lang="en-US" altLang="zh-CN" dirty="0">
              <a:ea typeface="宋体" panose="02010600030101010101" pitchFamily="2" charset="-122"/>
            </a:endParaRPr>
          </a:p>
          <a:p>
            <a:endParaRPr kumimoji="1" lang="en-US" altLang="zh-CN" dirty="0">
              <a:ea typeface="宋体" panose="02010600030101010101" pitchFamily="2" charset="-122"/>
            </a:endParaRPr>
          </a:p>
          <a:p>
            <a:pPr marL="0" lvl="2" indent="0">
              <a:buClrTx/>
            </a:pPr>
            <a:endParaRPr lang="en-US" altLang="zh-CN" dirty="0">
              <a:ea typeface="宋体" panose="02010600030101010101" pitchFamily="2" charset="-122"/>
            </a:endParaRPr>
          </a:p>
          <a:p>
            <a:endParaRPr kumimoji="1" lang="zh-CN" altLang="en-US" dirty="0">
              <a:ea typeface="宋体" panose="02010600030101010101" pitchFamily="2" charset="-122"/>
            </a:endParaRPr>
          </a:p>
        </p:txBody>
      </p:sp>
      <p:pic>
        <p:nvPicPr>
          <p:cNvPr id="2" name="图片 1" descr="屏幕快照 2018-11-21 下午8.00.0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3892376"/>
            <a:ext cx="4498941" cy="26329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日期占位符 4"/>
          <p:cNvSpPr>
            <a:spLocks noGrp="1"/>
          </p:cNvSpPr>
          <p:nvPr>
            <p:ph type="dt" sz="quarter" idx="4294967295"/>
          </p:nvPr>
        </p:nvSpPr>
        <p:spPr>
          <a:xfrm>
            <a:off x="612775" y="6473825"/>
            <a:ext cx="1295400" cy="1238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C41095DD-0B91-FE43-85EB-F8319FEBAE6E}" type="datetime1">
              <a:rPr lang="zh-CN" altLang="en-US" sz="1400" b="0"/>
              <a:pPr/>
              <a:t>2019/11/14</a:t>
            </a:fld>
            <a:endParaRPr lang="en-US" altLang="zh-CN" sz="1400" b="0"/>
          </a:p>
        </p:txBody>
      </p:sp>
      <p:sp>
        <p:nvSpPr>
          <p:cNvPr id="26628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3132138" y="6481763"/>
            <a:ext cx="2133600" cy="3762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  <a:cs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fld id="{8F7752A8-67F5-7F45-BC82-7527DDD2A16E}" type="slidenum">
              <a:rPr lang="en-US" altLang="zh-CN" sz="1400" b="0"/>
              <a:pPr/>
              <a:t>8</a:t>
            </a:fld>
            <a:endParaRPr lang="en-US" altLang="zh-CN" sz="1400" b="0"/>
          </a:p>
        </p:txBody>
      </p:sp>
      <p:grpSp>
        <p:nvGrpSpPr>
          <p:cNvPr id="48" name="Group 2"/>
          <p:cNvGrpSpPr>
            <a:grpSpLocks/>
          </p:cNvGrpSpPr>
          <p:nvPr/>
        </p:nvGrpSpPr>
        <p:grpSpPr bwMode="auto">
          <a:xfrm>
            <a:off x="3636963" y="1341438"/>
            <a:ext cx="2438400" cy="4572000"/>
            <a:chOff x="3552" y="864"/>
            <a:chExt cx="1536" cy="2880"/>
          </a:xfrm>
        </p:grpSpPr>
        <p:sp>
          <p:nvSpPr>
            <p:cNvPr id="21521" name="AutoShape 3"/>
            <p:cNvSpPr>
              <a:spLocks noChangeArrowheads="1"/>
            </p:cNvSpPr>
            <p:nvPr/>
          </p:nvSpPr>
          <p:spPr bwMode="auto">
            <a:xfrm>
              <a:off x="3552" y="864"/>
              <a:ext cx="1536" cy="2880"/>
            </a:xfrm>
            <a:prstGeom prst="wave">
              <a:avLst>
                <a:gd name="adj1" fmla="val 4380"/>
                <a:gd name="adj2" fmla="val 0"/>
              </a:avLst>
            </a:prstGeom>
            <a:solidFill>
              <a:srgbClr val="CCFFCC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1522" name="Line 4"/>
            <p:cNvSpPr>
              <a:spLocks noChangeShapeType="1"/>
            </p:cNvSpPr>
            <p:nvPr/>
          </p:nvSpPr>
          <p:spPr bwMode="auto">
            <a:xfrm>
              <a:off x="3552" y="1200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23" name="Line 5"/>
            <p:cNvSpPr>
              <a:spLocks noChangeShapeType="1"/>
            </p:cNvSpPr>
            <p:nvPr/>
          </p:nvSpPr>
          <p:spPr bwMode="auto">
            <a:xfrm>
              <a:off x="3552" y="1344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24" name="Line 6"/>
            <p:cNvSpPr>
              <a:spLocks noChangeShapeType="1"/>
            </p:cNvSpPr>
            <p:nvPr/>
          </p:nvSpPr>
          <p:spPr bwMode="auto">
            <a:xfrm>
              <a:off x="3744" y="912"/>
              <a:ext cx="0" cy="25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lg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25" name="Line 7"/>
            <p:cNvSpPr>
              <a:spLocks noChangeShapeType="1"/>
            </p:cNvSpPr>
            <p:nvPr/>
          </p:nvSpPr>
          <p:spPr bwMode="auto">
            <a:xfrm>
              <a:off x="3936" y="864"/>
              <a:ext cx="0" cy="26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lg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26" name="Line 8"/>
            <p:cNvSpPr>
              <a:spLocks noChangeShapeType="1"/>
            </p:cNvSpPr>
            <p:nvPr/>
          </p:nvSpPr>
          <p:spPr bwMode="auto">
            <a:xfrm>
              <a:off x="4128" y="912"/>
              <a:ext cx="0" cy="26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lg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27" name="Line 9"/>
            <p:cNvSpPr>
              <a:spLocks noChangeShapeType="1"/>
            </p:cNvSpPr>
            <p:nvPr/>
          </p:nvSpPr>
          <p:spPr bwMode="auto">
            <a:xfrm>
              <a:off x="4320" y="1008"/>
              <a:ext cx="0" cy="25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lg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28" name="Line 10"/>
            <p:cNvSpPr>
              <a:spLocks noChangeShapeType="1"/>
            </p:cNvSpPr>
            <p:nvPr/>
          </p:nvSpPr>
          <p:spPr bwMode="auto">
            <a:xfrm>
              <a:off x="4512" y="1104"/>
              <a:ext cx="0" cy="25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lg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29" name="Line 11"/>
            <p:cNvSpPr>
              <a:spLocks noChangeShapeType="1"/>
            </p:cNvSpPr>
            <p:nvPr/>
          </p:nvSpPr>
          <p:spPr bwMode="auto">
            <a:xfrm>
              <a:off x="4704" y="1152"/>
              <a:ext cx="0" cy="25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lg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30" name="Line 12"/>
            <p:cNvSpPr>
              <a:spLocks noChangeShapeType="1"/>
            </p:cNvSpPr>
            <p:nvPr/>
          </p:nvSpPr>
          <p:spPr bwMode="auto">
            <a:xfrm>
              <a:off x="4896" y="1104"/>
              <a:ext cx="0" cy="26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lg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31" name="Line 13"/>
            <p:cNvSpPr>
              <a:spLocks noChangeShapeType="1"/>
            </p:cNvSpPr>
            <p:nvPr/>
          </p:nvSpPr>
          <p:spPr bwMode="auto">
            <a:xfrm>
              <a:off x="3552" y="1488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32" name="Line 14"/>
            <p:cNvSpPr>
              <a:spLocks noChangeShapeType="1"/>
            </p:cNvSpPr>
            <p:nvPr/>
          </p:nvSpPr>
          <p:spPr bwMode="auto">
            <a:xfrm>
              <a:off x="3552" y="1632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33" name="Line 15"/>
            <p:cNvSpPr>
              <a:spLocks noChangeShapeType="1"/>
            </p:cNvSpPr>
            <p:nvPr/>
          </p:nvSpPr>
          <p:spPr bwMode="auto">
            <a:xfrm>
              <a:off x="3552" y="1776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34" name="Line 16"/>
            <p:cNvSpPr>
              <a:spLocks noChangeShapeType="1"/>
            </p:cNvSpPr>
            <p:nvPr/>
          </p:nvSpPr>
          <p:spPr bwMode="auto">
            <a:xfrm>
              <a:off x="3552" y="1920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35" name="Line 17"/>
            <p:cNvSpPr>
              <a:spLocks noChangeShapeType="1"/>
            </p:cNvSpPr>
            <p:nvPr/>
          </p:nvSpPr>
          <p:spPr bwMode="auto">
            <a:xfrm>
              <a:off x="3552" y="2064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36" name="Line 18"/>
            <p:cNvSpPr>
              <a:spLocks noChangeShapeType="1"/>
            </p:cNvSpPr>
            <p:nvPr/>
          </p:nvSpPr>
          <p:spPr bwMode="auto">
            <a:xfrm>
              <a:off x="3552" y="2208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37" name="Line 19"/>
            <p:cNvSpPr>
              <a:spLocks noChangeShapeType="1"/>
            </p:cNvSpPr>
            <p:nvPr/>
          </p:nvSpPr>
          <p:spPr bwMode="auto">
            <a:xfrm>
              <a:off x="3552" y="2352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38" name="Line 20"/>
            <p:cNvSpPr>
              <a:spLocks noChangeShapeType="1"/>
            </p:cNvSpPr>
            <p:nvPr/>
          </p:nvSpPr>
          <p:spPr bwMode="auto">
            <a:xfrm>
              <a:off x="3552" y="2496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39" name="Line 21"/>
            <p:cNvSpPr>
              <a:spLocks noChangeShapeType="1"/>
            </p:cNvSpPr>
            <p:nvPr/>
          </p:nvSpPr>
          <p:spPr bwMode="auto">
            <a:xfrm>
              <a:off x="3552" y="2640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40" name="Line 22"/>
            <p:cNvSpPr>
              <a:spLocks noChangeShapeType="1"/>
            </p:cNvSpPr>
            <p:nvPr/>
          </p:nvSpPr>
          <p:spPr bwMode="auto">
            <a:xfrm>
              <a:off x="3552" y="2784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41" name="Line 23"/>
            <p:cNvSpPr>
              <a:spLocks noChangeShapeType="1"/>
            </p:cNvSpPr>
            <p:nvPr/>
          </p:nvSpPr>
          <p:spPr bwMode="auto">
            <a:xfrm>
              <a:off x="3552" y="2928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42" name="Line 24"/>
            <p:cNvSpPr>
              <a:spLocks noChangeShapeType="1"/>
            </p:cNvSpPr>
            <p:nvPr/>
          </p:nvSpPr>
          <p:spPr bwMode="auto">
            <a:xfrm>
              <a:off x="3552" y="3072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43" name="Line 25"/>
            <p:cNvSpPr>
              <a:spLocks noChangeShapeType="1"/>
            </p:cNvSpPr>
            <p:nvPr/>
          </p:nvSpPr>
          <p:spPr bwMode="auto">
            <a:xfrm>
              <a:off x="3552" y="3216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21544" name="Line 26"/>
            <p:cNvSpPr>
              <a:spLocks noChangeShapeType="1"/>
            </p:cNvSpPr>
            <p:nvPr/>
          </p:nvSpPr>
          <p:spPr bwMode="auto">
            <a:xfrm>
              <a:off x="3552" y="3360"/>
              <a:ext cx="15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</p:grpSp>
      <p:sp>
        <p:nvSpPr>
          <p:cNvPr id="73" name="Text Box 27"/>
          <p:cNvSpPr txBox="1">
            <a:spLocks noChangeArrowheads="1"/>
          </p:cNvSpPr>
          <p:nvPr/>
        </p:nvSpPr>
        <p:spPr bwMode="auto">
          <a:xfrm>
            <a:off x="1428750" y="4040237"/>
            <a:ext cx="21748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3200" b="1">
                <a:solidFill>
                  <a:srgbClr val="0000CC"/>
                </a:solidFill>
                <a:latin typeface="Arial" charset="0"/>
                <a:ea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宋体" charset="0"/>
                <a:ea typeface="宋体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defRPr/>
            </a:pPr>
            <a:r>
              <a:rPr kumimoji="1" lang="en-US" altLang="zh-CN" sz="2000" smtClean="0">
                <a:solidFill>
                  <a:schemeClr val="tx1"/>
                </a:solidFill>
                <a:latin typeface="Times New Roman" charset="0"/>
              </a:rPr>
              <a:t>int  a</a:t>
            </a:r>
            <a:r>
              <a:rPr kumimoji="1" lang="en-US" altLang="zh-CN" sz="1800" b="0" smtClean="0">
                <a:solidFill>
                  <a:schemeClr val="tx1"/>
                </a:solidFill>
                <a:latin typeface="Times New Roman" charset="0"/>
              </a:rPr>
              <a:t>   0X0066FDF4</a:t>
            </a:r>
          </a:p>
        </p:txBody>
      </p:sp>
      <p:sp>
        <p:nvSpPr>
          <p:cNvPr id="74" name="Text Box 28"/>
          <p:cNvSpPr txBox="1">
            <a:spLocks noChangeArrowheads="1"/>
          </p:cNvSpPr>
          <p:nvPr/>
        </p:nvSpPr>
        <p:spPr bwMode="auto">
          <a:xfrm>
            <a:off x="755650" y="1772816"/>
            <a:ext cx="289053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3200" b="1">
                <a:solidFill>
                  <a:srgbClr val="0000CC"/>
                </a:solidFill>
                <a:latin typeface="Arial" charset="0"/>
                <a:ea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宋体" charset="0"/>
                <a:ea typeface="宋体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defRPr/>
            </a:pPr>
            <a:r>
              <a:rPr kumimoji="1" lang="en-US" altLang="zh-CN" sz="2000" dirty="0" smtClean="0">
                <a:solidFill>
                  <a:schemeClr val="tx1"/>
                </a:solidFill>
                <a:latin typeface="Times New Roman" charset="0"/>
              </a:rPr>
              <a:t>char  </a:t>
            </a:r>
            <a:r>
              <a:rPr kumimoji="1" lang="en-US" altLang="zh-CN" sz="2000" dirty="0" err="1" smtClean="0">
                <a:solidFill>
                  <a:schemeClr val="tx1"/>
                </a:solidFill>
                <a:latin typeface="Times New Roman" charset="0"/>
              </a:rPr>
              <a:t>str</a:t>
            </a:r>
            <a:r>
              <a:rPr kumimoji="1" lang="en-US" altLang="zh-CN" sz="2000" dirty="0" smtClean="0">
                <a:solidFill>
                  <a:schemeClr val="tx1"/>
                </a:solidFill>
                <a:latin typeface="Times New Roman" charset="0"/>
              </a:rPr>
              <a:t>[3]</a:t>
            </a:r>
            <a:r>
              <a:rPr kumimoji="1" lang="en-US" altLang="zh-CN" sz="1800" b="0" dirty="0" smtClean="0">
                <a:solidFill>
                  <a:schemeClr val="tx1"/>
                </a:solidFill>
                <a:latin typeface="Times New Roman" charset="0"/>
              </a:rPr>
              <a:t>   0X0066FDEF</a:t>
            </a:r>
          </a:p>
        </p:txBody>
      </p:sp>
      <p:sp>
        <p:nvSpPr>
          <p:cNvPr id="75" name="Rectangle 29"/>
          <p:cNvSpPr>
            <a:spLocks noChangeArrowheads="1"/>
          </p:cNvSpPr>
          <p:nvPr/>
        </p:nvSpPr>
        <p:spPr bwMode="auto">
          <a:xfrm>
            <a:off x="3646488" y="1844824"/>
            <a:ext cx="2438400" cy="720080"/>
          </a:xfrm>
          <a:prstGeom prst="rect">
            <a:avLst/>
          </a:prstGeom>
          <a:solidFill>
            <a:srgbClr val="FF99FF">
              <a:alpha val="50195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/>
          </a:p>
          <a:p>
            <a:pPr algn="ctr">
              <a:defRPr/>
            </a:pPr>
            <a:endParaRPr lang="zh-CN" altLang="en-US" dirty="0"/>
          </a:p>
        </p:txBody>
      </p:sp>
      <p:sp>
        <p:nvSpPr>
          <p:cNvPr id="76" name="Rectangle 30"/>
          <p:cNvSpPr>
            <a:spLocks noChangeArrowheads="1"/>
          </p:cNvSpPr>
          <p:nvPr/>
        </p:nvSpPr>
        <p:spPr bwMode="auto">
          <a:xfrm>
            <a:off x="3646488" y="4149725"/>
            <a:ext cx="2438400" cy="9144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4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Understanding pointers</a:t>
            </a:r>
            <a:endParaRPr kumimoji="1" lang="zh-CN" altLang="en-US" dirty="0"/>
          </a:p>
        </p:txBody>
      </p:sp>
      <p:sp>
        <p:nvSpPr>
          <p:cNvPr id="43" name="Rectangle 29"/>
          <p:cNvSpPr>
            <a:spLocks noChangeArrowheads="1"/>
          </p:cNvSpPr>
          <p:nvPr/>
        </p:nvSpPr>
        <p:spPr bwMode="auto">
          <a:xfrm>
            <a:off x="3646488" y="2780928"/>
            <a:ext cx="2438400" cy="936104"/>
          </a:xfrm>
          <a:prstGeom prst="rect">
            <a:avLst/>
          </a:prstGeom>
          <a:solidFill>
            <a:schemeClr val="accent6">
              <a:lumMod val="60000"/>
              <a:lumOff val="40000"/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 algn="ctr">
              <a:defRPr/>
            </a:pPr>
            <a:endParaRPr/>
          </a:p>
          <a:p>
            <a:pPr algn="ctr">
              <a:defRPr/>
            </a:pPr>
            <a:endParaRPr lang="zh-CN" altLang="en-US" dirty="0"/>
          </a:p>
        </p:txBody>
      </p:sp>
      <p:sp>
        <p:nvSpPr>
          <p:cNvPr id="44" name="Text Box 28"/>
          <p:cNvSpPr txBox="1">
            <a:spLocks noChangeArrowheads="1"/>
          </p:cNvSpPr>
          <p:nvPr/>
        </p:nvSpPr>
        <p:spPr bwMode="auto">
          <a:xfrm>
            <a:off x="1084137" y="2708920"/>
            <a:ext cx="248184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3200" b="1">
                <a:solidFill>
                  <a:srgbClr val="0000CC"/>
                </a:solidFill>
                <a:latin typeface="Arial" charset="0"/>
                <a:ea typeface="宋体" charset="0"/>
              </a:defRPr>
            </a:lvl1pPr>
            <a:lvl2pPr marL="742950" indent="-285750">
              <a:defRPr sz="2800" b="1">
                <a:solidFill>
                  <a:schemeClr val="tx1"/>
                </a:solidFill>
                <a:latin typeface="宋体" charset="0"/>
                <a:ea typeface="宋体" charset="0"/>
                <a:cs typeface="宋体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宋体" charset="0"/>
                <a:ea typeface="宋体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hangingPunct="0">
              <a:defRPr sz="20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>
              <a:defRPr/>
            </a:pPr>
            <a:r>
              <a:rPr kumimoji="1" lang="en-US" altLang="zh-CN" sz="2000" dirty="0" err="1">
                <a:solidFill>
                  <a:schemeClr val="tx1"/>
                </a:solidFill>
                <a:latin typeface="Times New Roman" charset="0"/>
              </a:rPr>
              <a:t>i</a:t>
            </a:r>
            <a:r>
              <a:rPr kumimoji="1" lang="en-US" altLang="zh-CN" sz="2000" dirty="0" err="1" smtClean="0">
                <a:solidFill>
                  <a:schemeClr val="tx1"/>
                </a:solidFill>
                <a:latin typeface="Times New Roman" charset="0"/>
              </a:rPr>
              <a:t>nt</a:t>
            </a:r>
            <a:r>
              <a:rPr kumimoji="1" lang="en-US" altLang="zh-CN" sz="2000" dirty="0" smtClean="0">
                <a:solidFill>
                  <a:schemeClr val="tx1"/>
                </a:solidFill>
                <a:latin typeface="Times New Roman" charset="0"/>
              </a:rPr>
              <a:t> * </a:t>
            </a:r>
            <a:r>
              <a:rPr kumimoji="1" lang="en-US" altLang="zh-CN" sz="2000" dirty="0" err="1" smtClean="0">
                <a:solidFill>
                  <a:schemeClr val="tx1"/>
                </a:solidFill>
                <a:latin typeface="Times New Roman" charset="0"/>
              </a:rPr>
              <a:t>pt</a:t>
            </a:r>
            <a:r>
              <a:rPr kumimoji="1" lang="en-US" altLang="zh-CN" sz="2000" dirty="0" smtClean="0">
                <a:solidFill>
                  <a:schemeClr val="tx1"/>
                </a:solidFill>
                <a:latin typeface="Times New Roman" charset="0"/>
              </a:rPr>
              <a:t>   </a:t>
            </a:r>
            <a:r>
              <a:rPr kumimoji="1" lang="en-US" altLang="zh-CN" sz="1800" b="0" dirty="0" smtClean="0">
                <a:solidFill>
                  <a:schemeClr val="tx1"/>
                </a:solidFill>
                <a:latin typeface="Times New Roman" charset="0"/>
              </a:rPr>
              <a:t>0X0066FDD0</a:t>
            </a:r>
          </a:p>
        </p:txBody>
      </p:sp>
    </p:spTree>
    <p:extLst>
      <p:ext uri="{BB962C8B-B14F-4D97-AF65-F5344CB8AC3E}">
        <p14:creationId xmlns:p14="http://schemas.microsoft.com/office/powerpoint/2010/main" val="1740132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utoUpdateAnimBg="0"/>
      <p:bldP spid="74" grpId="0" autoUpdateAnimBg="0"/>
      <p:bldP spid="75" grpId="0" animBg="1"/>
      <p:bldP spid="76" grpId="0" animBg="1"/>
      <p:bldP spid="43" grpId="0" animBg="1"/>
      <p:bldP spid="44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Understanding pointers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4800" y="838200"/>
            <a:ext cx="8610600" cy="5638800"/>
          </a:xfrm>
        </p:spPr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altLang="zh-CN" dirty="0">
                <a:ea typeface="宋体" panose="02010600030101010101" pitchFamily="2" charset="-122"/>
              </a:rPr>
              <a:t>			</a:t>
            </a:r>
            <a:r>
              <a:rPr lang="en-US" altLang="zh-CN" dirty="0" err="1">
                <a:ea typeface="宋体" panose="02010600030101010101" pitchFamily="2" charset="-122"/>
              </a:rPr>
              <a:t>int</a:t>
            </a:r>
            <a:r>
              <a:rPr lang="en-US" altLang="zh-CN" dirty="0">
                <a:ea typeface="宋体" panose="02010600030101010101" pitchFamily="2" charset="-122"/>
              </a:rPr>
              <a:t> quantity = </a:t>
            </a:r>
            <a:r>
              <a:rPr lang="en-US" altLang="zh-CN" dirty="0" smtClean="0">
                <a:ea typeface="宋体" panose="02010600030101010101" pitchFamily="2" charset="-122"/>
              </a:rPr>
              <a:t>1024;</a:t>
            </a:r>
            <a:endParaRPr lang="en-US" altLang="zh-CN" dirty="0">
              <a:ea typeface="宋体" panose="02010600030101010101" pitchFamily="2" charset="-122"/>
            </a:endParaRPr>
          </a:p>
          <a:p>
            <a:pPr marL="0" indent="0"/>
            <a:r>
              <a:rPr lang="en-US" altLang="zh-CN" dirty="0">
                <a:ea typeface="宋体" panose="02010600030101010101" pitchFamily="2" charset="-122"/>
              </a:rPr>
              <a:t>Find a location for the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integer</a:t>
            </a:r>
            <a:r>
              <a:rPr lang="en-US" altLang="zh-CN" dirty="0">
                <a:ea typeface="宋体" panose="02010600030101010101" pitchFamily="2" charset="-122"/>
              </a:rPr>
              <a:t> variable, with the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name</a:t>
            </a:r>
            <a:r>
              <a:rPr lang="en-US" altLang="zh-CN" dirty="0">
                <a:ea typeface="宋体" panose="02010600030101010101" pitchFamily="2" charset="-122"/>
              </a:rPr>
              <a:t> </a:t>
            </a:r>
            <a:r>
              <a:rPr lang="en-US" altLang="zh-CN" i="1" dirty="0">
                <a:ea typeface="宋体" panose="02010600030101010101" pitchFamily="2" charset="-122"/>
              </a:rPr>
              <a:t>quantity </a:t>
            </a:r>
            <a:r>
              <a:rPr lang="en-US" altLang="zh-CN" dirty="0">
                <a:ea typeface="宋体" panose="02010600030101010101" pitchFamily="2" charset="-122"/>
              </a:rPr>
              <a:t>and puts the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value</a:t>
            </a:r>
            <a:r>
              <a:rPr lang="en-US" altLang="zh-CN" dirty="0">
                <a:ea typeface="宋体" panose="02010600030101010101" pitchFamily="2" charset="-122"/>
              </a:rPr>
              <a:t> </a:t>
            </a:r>
            <a:r>
              <a:rPr lang="en-US" altLang="zh-CN" dirty="0" smtClean="0">
                <a:ea typeface="宋体" panose="02010600030101010101" pitchFamily="2" charset="-122"/>
              </a:rPr>
              <a:t>1024 </a:t>
            </a:r>
            <a:r>
              <a:rPr lang="en-US" altLang="zh-CN" dirty="0">
                <a:ea typeface="宋体" panose="02010600030101010101" pitchFamily="2" charset="-122"/>
              </a:rPr>
              <a:t>in that location.</a:t>
            </a:r>
            <a:endParaRPr kumimoji="1" lang="en-US" altLang="zh-CN" dirty="0">
              <a:ea typeface="宋体" panose="02010600030101010101" pitchFamily="2" charset="-122"/>
            </a:endParaRPr>
          </a:p>
          <a:p>
            <a:pPr marL="0" indent="0"/>
            <a:r>
              <a:rPr kumimoji="1" lang="en-US" altLang="zh-CN" dirty="0">
                <a:ea typeface="宋体" panose="02010600030101010101" pitchFamily="2" charset="-122"/>
              </a:rPr>
              <a:t>A computer identifies locations by their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addresses.</a:t>
            </a:r>
            <a:r>
              <a:rPr kumimoji="1" lang="en-US" altLang="zh-CN" dirty="0">
                <a:ea typeface="宋体" panose="02010600030101010101" pitchFamily="2" charset="-122"/>
              </a:rPr>
              <a:t> </a:t>
            </a:r>
          </a:p>
          <a:p>
            <a:pPr marL="0" indent="0"/>
            <a:r>
              <a:rPr kumimoji="1" lang="en-US" altLang="zh-CN" dirty="0">
                <a:ea typeface="宋体" panose="02010600030101010101" pitchFamily="2" charset="-122"/>
              </a:rPr>
              <a:t>Each byte has a unique address represented by an </a:t>
            </a:r>
            <a:r>
              <a:rPr kumimoji="1"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integer.</a:t>
            </a:r>
            <a:r>
              <a:rPr kumimoji="1" lang="en-US" altLang="zh-CN" dirty="0">
                <a:ea typeface="宋体" panose="02010600030101010101" pitchFamily="2" charset="-122"/>
              </a:rPr>
              <a:t> </a:t>
            </a:r>
          </a:p>
          <a:p>
            <a:pPr marL="0" indent="0"/>
            <a:r>
              <a:rPr kumimoji="1" lang="en-US" altLang="zh-CN" dirty="0">
                <a:ea typeface="宋体" panose="02010600030101010101" pitchFamily="2" charset="-122"/>
              </a:rPr>
              <a:t>We may assign this integer to a variable and use it. </a:t>
            </a:r>
          </a:p>
          <a:p>
            <a:pPr marL="0" indent="0"/>
            <a:r>
              <a:rPr kumimoji="1" lang="en-US" altLang="zh-CN" dirty="0">
                <a:ea typeface="宋体" panose="02010600030101010101" pitchFamily="2" charset="-122"/>
              </a:rPr>
              <a:t>This variable is called a ‘pointer’, which points other object.</a:t>
            </a: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4" name="Rectangle 39"/>
          <p:cNvSpPr>
            <a:spLocks noChangeArrowheads="1"/>
          </p:cNvSpPr>
          <p:nvPr/>
        </p:nvSpPr>
        <p:spPr bwMode="auto">
          <a:xfrm>
            <a:off x="609600" y="3657600"/>
            <a:ext cx="3429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latin typeface="Verdana" panose="020B0604030504040204" pitchFamily="34" charset="0"/>
              </a:rPr>
              <a:t>Memory Cell (byte)</a:t>
            </a:r>
          </a:p>
        </p:txBody>
      </p:sp>
      <p:graphicFrame>
        <p:nvGraphicFramePr>
          <p:cNvPr id="5" name="Group 71"/>
          <p:cNvGraphicFramePr>
            <a:graphicFrameLocks/>
          </p:cNvGraphicFramePr>
          <p:nvPr/>
        </p:nvGraphicFramePr>
        <p:xfrm>
          <a:off x="1066800" y="4135438"/>
          <a:ext cx="2159000" cy="2646364"/>
        </p:xfrm>
        <a:graphic>
          <a:graphicData uri="http://schemas.openxmlformats.org/drawingml/2006/table">
            <a:tbl>
              <a:tblPr/>
              <a:tblGrid>
                <a:gridCol w="2159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02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alt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318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alt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22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alt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318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alt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302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charset="0"/>
                        <a:buNone/>
                        <a:tabLst/>
                      </a:pPr>
                      <a:endParaRPr kumimoji="0" lang="zh-CN" alt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宋体" charset="0"/>
                        <a:cs typeface="宋体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ectangle 61"/>
          <p:cNvSpPr>
            <a:spLocks noChangeArrowheads="1"/>
          </p:cNvSpPr>
          <p:nvPr/>
        </p:nvSpPr>
        <p:spPr bwMode="auto">
          <a:xfrm>
            <a:off x="3276600" y="4114800"/>
            <a:ext cx="3778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0</a:t>
            </a:r>
          </a:p>
        </p:txBody>
      </p:sp>
      <p:sp>
        <p:nvSpPr>
          <p:cNvPr id="7" name="Rectangle 62"/>
          <p:cNvSpPr>
            <a:spLocks noChangeArrowheads="1"/>
          </p:cNvSpPr>
          <p:nvPr/>
        </p:nvSpPr>
        <p:spPr bwMode="auto">
          <a:xfrm>
            <a:off x="3276600" y="4648200"/>
            <a:ext cx="3778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1</a:t>
            </a:r>
          </a:p>
        </p:txBody>
      </p:sp>
      <p:sp>
        <p:nvSpPr>
          <p:cNvPr id="10" name="Rectangle 65"/>
          <p:cNvSpPr>
            <a:spLocks noChangeArrowheads="1"/>
          </p:cNvSpPr>
          <p:nvPr/>
        </p:nvSpPr>
        <p:spPr bwMode="auto">
          <a:xfrm>
            <a:off x="3352800" y="5105400"/>
            <a:ext cx="2952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.</a:t>
            </a:r>
          </a:p>
        </p:txBody>
      </p:sp>
      <p:sp>
        <p:nvSpPr>
          <p:cNvPr id="11" name="Rectangle 66"/>
          <p:cNvSpPr>
            <a:spLocks noChangeArrowheads="1"/>
          </p:cNvSpPr>
          <p:nvPr/>
        </p:nvSpPr>
        <p:spPr bwMode="auto">
          <a:xfrm>
            <a:off x="3352800" y="5791200"/>
            <a:ext cx="2952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.</a:t>
            </a:r>
          </a:p>
        </p:txBody>
      </p:sp>
      <p:sp>
        <p:nvSpPr>
          <p:cNvPr id="13" name="Rectangle 68"/>
          <p:cNvSpPr>
            <a:spLocks noChangeArrowheads="1"/>
          </p:cNvSpPr>
          <p:nvPr/>
        </p:nvSpPr>
        <p:spPr bwMode="auto">
          <a:xfrm>
            <a:off x="3276600" y="6324600"/>
            <a:ext cx="11525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b="0">
                <a:latin typeface="Verdana" panose="020B0604030504040204" pitchFamily="34" charset="0"/>
              </a:rPr>
              <a:t>2</a:t>
            </a:r>
            <a:r>
              <a:rPr lang="en-US" altLang="zh-CN" b="0" baseline="30000">
                <a:latin typeface="Verdana" panose="020B0604030504040204" pitchFamily="34" charset="0"/>
              </a:rPr>
              <a:t>32</a:t>
            </a:r>
            <a:r>
              <a:rPr lang="en-US" altLang="zh-CN" b="0">
                <a:latin typeface="Verdana" panose="020B0604030504040204" pitchFamily="34" charset="0"/>
              </a:rPr>
              <a:t>-1</a:t>
            </a:r>
          </a:p>
        </p:txBody>
      </p:sp>
      <p:sp>
        <p:nvSpPr>
          <p:cNvPr id="14" name="椭圆 13"/>
          <p:cNvSpPr>
            <a:spLocks noChangeArrowheads="1"/>
          </p:cNvSpPr>
          <p:nvPr/>
        </p:nvSpPr>
        <p:spPr bwMode="auto">
          <a:xfrm>
            <a:off x="2971800" y="914400"/>
            <a:ext cx="533400" cy="381000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5" name="椭圆 14"/>
          <p:cNvSpPr>
            <a:spLocks noChangeArrowheads="1"/>
          </p:cNvSpPr>
          <p:nvPr/>
        </p:nvSpPr>
        <p:spPr bwMode="auto">
          <a:xfrm>
            <a:off x="3505200" y="914400"/>
            <a:ext cx="1219200" cy="381000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" name="椭圆 15"/>
          <p:cNvSpPr>
            <a:spLocks noChangeArrowheads="1"/>
          </p:cNvSpPr>
          <p:nvPr/>
        </p:nvSpPr>
        <p:spPr bwMode="auto">
          <a:xfrm>
            <a:off x="4876800" y="914400"/>
            <a:ext cx="838200" cy="381000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7" name="矩形 16"/>
          <p:cNvSpPr>
            <a:spLocks noChangeArrowheads="1"/>
          </p:cNvSpPr>
          <p:nvPr/>
        </p:nvSpPr>
        <p:spPr bwMode="auto">
          <a:xfrm>
            <a:off x="1828800" y="4648200"/>
            <a:ext cx="80021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dirty="0" smtClean="0"/>
              <a:t>1024</a:t>
            </a:r>
            <a:endParaRPr lang="zh-CN" altLang="en-US" sz="1400" dirty="0">
              <a:latin typeface="Arial" panose="020B0604020202020204" pitchFamily="34" charset="0"/>
            </a:endParaRPr>
          </a:p>
        </p:txBody>
      </p:sp>
      <p:sp>
        <p:nvSpPr>
          <p:cNvPr id="18" name="椭圆 17"/>
          <p:cNvSpPr>
            <a:spLocks noChangeArrowheads="1"/>
          </p:cNvSpPr>
          <p:nvPr/>
        </p:nvSpPr>
        <p:spPr bwMode="auto">
          <a:xfrm>
            <a:off x="3200400" y="4648200"/>
            <a:ext cx="533400" cy="457200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1828800" y="5710238"/>
            <a:ext cx="33813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/>
              <a:t>1</a:t>
            </a:r>
            <a:endParaRPr lang="zh-CN" altLang="en-US" sz="1400">
              <a:latin typeface="Arial" panose="020B0604020202020204" pitchFamily="34" charset="0"/>
            </a:endParaRP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1066800" y="5715000"/>
            <a:ext cx="2133600" cy="533400"/>
          </a:xfrm>
          <a:prstGeom prst="rect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400" b="1">
                <a:solidFill>
                  <a:srgbClr val="003366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Ø"/>
              <a:defRPr sz="2000"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lr>
                <a:srgbClr val="003366"/>
              </a:buClr>
              <a:buFont typeface="Wingdings" panose="05000000000000000000" pitchFamily="2" charset="2"/>
              <a:buChar char="Ø"/>
              <a:defRPr b="1">
                <a:solidFill>
                  <a:srgbClr val="003366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楷体" panose="02010609060101010101" pitchFamily="49" charset="-122"/>
                <a:cs typeface="楷体" panose="02010609060101010101" pitchFamily="49" charset="-122"/>
              </a:defRPr>
            </a:lvl9pPr>
          </a:lstStyle>
          <a:p>
            <a:pPr algn="ctr"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zh-CN" altLang="en-US" sz="200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22" name="直线箭头连接符 21"/>
          <p:cNvCxnSpPr>
            <a:cxnSpLocks noChangeShapeType="1"/>
            <a:endCxn id="18" idx="2"/>
          </p:cNvCxnSpPr>
          <p:nvPr/>
        </p:nvCxnSpPr>
        <p:spPr bwMode="auto">
          <a:xfrm flipH="1" flipV="1">
            <a:off x="3200400" y="4876800"/>
            <a:ext cx="3200400" cy="914400"/>
          </a:xfrm>
          <a:prstGeom prst="straightConnector1">
            <a:avLst/>
          </a:prstGeom>
          <a:noFill/>
          <a:ln w="25400">
            <a:solidFill>
              <a:srgbClr val="003366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302E-6 -2.59079E-6 L 0.48143 0.00047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072" y="23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4294E-6 3.06731E-6 L 0.46651 -0.00555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325" y="-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10" grpId="0"/>
      <p:bldP spid="11" grpId="0"/>
      <p:bldP spid="13" grpId="0"/>
      <p:bldP spid="14" grpId="0" animBg="1"/>
      <p:bldP spid="15" grpId="0" animBg="1"/>
      <p:bldP spid="16" grpId="0" animBg="1"/>
      <p:bldP spid="17" grpId="0"/>
      <p:bldP spid="18" grpId="0" animBg="1"/>
      <p:bldP spid="19" grpId="0"/>
      <p:bldP spid="19" grpId="1"/>
      <p:bldP spid="20" grpId="0" animBg="1"/>
      <p:bldP spid="20" grpId="1" animBg="1"/>
    </p:bld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宋体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381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25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1" sz="2000" dirty="0" smtClean="0">
            <a:latin typeface="楷体" pitchFamily="49" charset="-122"/>
            <a:ea typeface="楷体" pitchFamily="49" charset="-122"/>
          </a:defRPr>
        </a:defPPr>
      </a:lstStyle>
    </a:spDef>
    <a:lnDef>
      <a:spPr bwMode="auto">
        <a:noFill/>
        <a:ln w="25400" cap="flat" cmpd="sng" algn="ctr">
          <a:solidFill>
            <a:srgbClr val="003366"/>
          </a:solidFill>
          <a:prstDash val="solid"/>
          <a:round/>
          <a:headEnd type="none" w="med" len="med"/>
          <a:tailEnd type="arrow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>
          <a:defRPr kumimoji="1" sz="2400" dirty="0" smtClean="0">
            <a:latin typeface="Times New Roman"/>
            <a:ea typeface="楷体" pitchFamily="49" charset="-122"/>
            <a:cs typeface="Times New Roman"/>
          </a:defRPr>
        </a:defPPr>
      </a:lstStyle>
    </a:tx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ointer_Class7.ppt [Compatibility Mode]" id="{9F56D94F-9F40-4D87-A671-17A5886E1A59}" vid="{0DB65A8C-A80D-4445-BEBD-10FB6A762F86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Pointer_Class7</Template>
  <TotalTime>449</TotalTime>
  <Words>3427</Words>
  <Application>Microsoft Macintosh PowerPoint</Application>
  <PresentationFormat>全屏显示(4:3)</PresentationFormat>
  <Paragraphs>1071</Paragraphs>
  <Slides>61</Slides>
  <Notes>30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61</vt:i4>
      </vt:variant>
    </vt:vector>
  </HeadingPairs>
  <TitlesOfParts>
    <vt:vector size="71" baseType="lpstr">
      <vt:lpstr>Comic Sans MS</vt:lpstr>
      <vt:lpstr>Times New Roman</vt:lpstr>
      <vt:lpstr>Verdana</vt:lpstr>
      <vt:lpstr>Wingdings</vt:lpstr>
      <vt:lpstr>楷体</vt:lpstr>
      <vt:lpstr>楷体_GB2312</vt:lpstr>
      <vt:lpstr>宋体</vt:lpstr>
      <vt:lpstr>Arial</vt:lpstr>
      <vt:lpstr>Custom Design</vt:lpstr>
      <vt:lpstr>Visio</vt:lpstr>
      <vt:lpstr>Chap 5: Pointers and Arrays</vt:lpstr>
      <vt:lpstr>Introduction</vt:lpstr>
      <vt:lpstr>Introduction</vt:lpstr>
      <vt:lpstr>Introduction</vt:lpstr>
      <vt:lpstr>Introduction</vt:lpstr>
      <vt:lpstr>PowerPoint 演示文稿</vt:lpstr>
      <vt:lpstr>Introduction</vt:lpstr>
      <vt:lpstr>Understanding pointers</vt:lpstr>
      <vt:lpstr>Understanding pointers</vt:lpstr>
      <vt:lpstr>Pointer declaration and initialization</vt:lpstr>
      <vt:lpstr>Access the address of a variable</vt:lpstr>
      <vt:lpstr>Dereferencing operator</vt:lpstr>
      <vt:lpstr>PowerPoint 演示文稿</vt:lpstr>
      <vt:lpstr>PowerPoint 演示文稿</vt:lpstr>
      <vt:lpstr>An example to illustrate pointers</vt:lpstr>
      <vt:lpstr>Figure demonstration</vt:lpstr>
      <vt:lpstr>Pointer dereferencing in swap</vt:lpstr>
      <vt:lpstr>Pointers as function arguments</vt:lpstr>
      <vt:lpstr>Swap the values of two variables</vt:lpstr>
      <vt:lpstr>PowerPoint 演示文稿</vt:lpstr>
      <vt:lpstr>PowerPoint 演示文稿</vt:lpstr>
      <vt:lpstr>PowerPoint 演示文稿</vt:lpstr>
      <vt:lpstr>Array</vt:lpstr>
      <vt:lpstr>Array initialization</vt:lpstr>
      <vt:lpstr>Array initialization</vt:lpstr>
      <vt:lpstr>Access array elements</vt:lpstr>
      <vt:lpstr>Find any errors?</vt:lpstr>
      <vt:lpstr>Access array elements</vt:lpstr>
      <vt:lpstr>Exercise</vt:lpstr>
      <vt:lpstr>Algorithm</vt:lpstr>
      <vt:lpstr>Exercise</vt:lpstr>
      <vt:lpstr>Exercise</vt:lpstr>
      <vt:lpstr>Exercise</vt:lpstr>
      <vt:lpstr>Program</vt:lpstr>
      <vt:lpstr>Pointer and array</vt:lpstr>
      <vt:lpstr>Precedence and associativity</vt:lpstr>
      <vt:lpstr>Address/pointer arithmetic </vt:lpstr>
      <vt:lpstr>Adding/subtracting a pointer </vt:lpstr>
      <vt:lpstr>Summation program</vt:lpstr>
      <vt:lpstr>Address/pointer arithmetic </vt:lpstr>
      <vt:lpstr>Address/pointer arithmetic </vt:lpstr>
      <vt:lpstr>Excercise</vt:lpstr>
      <vt:lpstr>Pointer increment/decrement</vt:lpstr>
      <vt:lpstr>PowerPoint 演示文稿</vt:lpstr>
      <vt:lpstr>PowerPoint 演示文稿</vt:lpstr>
      <vt:lpstr>PowerPoint 演示文稿</vt:lpstr>
      <vt:lpstr>Address/pointer arithmetic </vt:lpstr>
      <vt:lpstr>PowerPoint 演示文稿</vt:lpstr>
      <vt:lpstr>Exercise</vt:lpstr>
      <vt:lpstr>C string  </vt:lpstr>
      <vt:lpstr>PowerPoint 演示文稿</vt:lpstr>
      <vt:lpstr>C string  </vt:lpstr>
      <vt:lpstr>Common mistakes</vt:lpstr>
      <vt:lpstr>C string  </vt:lpstr>
      <vt:lpstr>PowerPoint 演示文稿</vt:lpstr>
      <vt:lpstr>Comparing pointers</vt:lpstr>
      <vt:lpstr>Common mistakes</vt:lpstr>
      <vt:lpstr>Pointer demonstration</vt:lpstr>
      <vt:lpstr>Arrays with variable length</vt:lpstr>
      <vt:lpstr>Declaration and usage </vt:lpstr>
      <vt:lpstr>Homework</vt:lpstr>
    </vt:vector>
  </TitlesOfParts>
  <Company>Oklahoma State University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 5: Pointers and Arrays</dc:title>
  <dc:creator>Xin Fan</dc:creator>
  <cp:lastModifiedBy>Microsoft Office 用户</cp:lastModifiedBy>
  <cp:revision>36</cp:revision>
  <dcterms:created xsi:type="dcterms:W3CDTF">2016-11-16T23:54:40Z</dcterms:created>
  <dcterms:modified xsi:type="dcterms:W3CDTF">2019-11-14T05:10:03Z</dcterms:modified>
</cp:coreProperties>
</file>